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ucheba.ru/for-abiturients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cposo.ru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martia.me/tests/" TargetMode="External"/><Relationship Id="rId2" Type="http://schemas.openxmlformats.org/officeDocument/2006/relationships/hyperlink" Target="https://smartia.me/test/2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roftime.edu.ru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prof.biografguru.ru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proforientator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metodkabi.net.ru/" TargetMode="External"/><Relationship Id="rId3" Type="http://schemas.openxmlformats.org/officeDocument/2006/relationships/hyperlink" Target="http://metodkabi.net.ru/index.php?id=test" TargetMode="External"/><Relationship Id="rId7" Type="http://schemas.openxmlformats.org/officeDocument/2006/relationships/hyperlink" Target="http://metodkabi.net.ru/index.php?id=6" TargetMode="External"/><Relationship Id="rId2" Type="http://schemas.openxmlformats.org/officeDocument/2006/relationships/hyperlink" Target="http://metodkabi.net.ru/index.php?id=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todkabi.net.ru/index.php?id=video" TargetMode="External"/><Relationship Id="rId5" Type="http://schemas.openxmlformats.org/officeDocument/2006/relationships/hyperlink" Target="http://metodkabi.net.ru/index.php?id=knig" TargetMode="External"/><Relationship Id="rId4" Type="http://schemas.openxmlformats.org/officeDocument/2006/relationships/hyperlink" Target="http://metodkabi.net.ru/index.php?id=st" TargetMode="External"/><Relationship Id="rId9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gorodmasterov.r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sib-sochi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tlas100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Муниципальное общеобразовательное учреждение </a:t>
            </a:r>
            <a:br>
              <a:rPr lang="ru-RU" sz="2000" i="1" dirty="0" smtClean="0"/>
            </a:br>
            <a:r>
              <a:rPr lang="ru-RU" sz="2000" i="1" dirty="0" smtClean="0"/>
              <a:t>средняя общеобразовательная школа № 10 имени атамана С.И. Белого</a:t>
            </a:r>
            <a:br>
              <a:rPr lang="ru-RU" sz="2000" i="1" dirty="0" smtClean="0"/>
            </a:br>
            <a:r>
              <a:rPr lang="ru-RU" sz="2000" i="1" dirty="0" smtClean="0"/>
              <a:t>город-курорт Сочи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Использование </a:t>
            </a:r>
            <a:r>
              <a:rPr lang="ru-RU" b="1" dirty="0" err="1" smtClean="0"/>
              <a:t>онлайн-сервисов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в профориентации учащихся, в том числе </a:t>
            </a:r>
          </a:p>
          <a:p>
            <a:pPr algn="ctr">
              <a:buNone/>
            </a:pPr>
            <a:r>
              <a:rPr lang="ru-RU" b="1" dirty="0" smtClean="0"/>
              <a:t>учащихся с ОВЗ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sz="1400" b="1" dirty="0" smtClean="0"/>
          </a:p>
          <a:p>
            <a:pPr algn="r">
              <a:buNone/>
            </a:pPr>
            <a:endParaRPr lang="ru-RU" sz="1400" b="1" dirty="0" smtClean="0"/>
          </a:p>
          <a:p>
            <a:pPr algn="r">
              <a:buNone/>
            </a:pPr>
            <a:r>
              <a:rPr lang="ru-RU" sz="1400" b="1" dirty="0" err="1" smtClean="0"/>
              <a:t>Бакина</a:t>
            </a:r>
            <a:r>
              <a:rPr lang="ru-RU" sz="1400" b="1" dirty="0" smtClean="0"/>
              <a:t> Ирина Викторовна, </a:t>
            </a:r>
          </a:p>
          <a:p>
            <a:pPr algn="r">
              <a:buNone/>
            </a:pPr>
            <a:r>
              <a:rPr lang="ru-RU" sz="1400" b="1" dirty="0" smtClean="0"/>
              <a:t>заместитель директора по УВР, </a:t>
            </a:r>
          </a:p>
          <a:p>
            <a:pPr algn="r">
              <a:buNone/>
            </a:pPr>
            <a:r>
              <a:rPr lang="ru-RU" sz="1400" b="1" dirty="0" smtClean="0"/>
              <a:t>руководитель центра дистанционного </a:t>
            </a:r>
          </a:p>
          <a:p>
            <a:pPr algn="r">
              <a:buNone/>
            </a:pPr>
            <a:r>
              <a:rPr lang="ru-RU" sz="1400" b="1" dirty="0" smtClean="0"/>
              <a:t>обучения базовой школы</a:t>
            </a:r>
          </a:p>
          <a:p>
            <a:pPr>
              <a:buNone/>
            </a:pPr>
            <a:endParaRPr lang="ru-RU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рапеция 9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err="1" smtClean="0"/>
              <a:t>Учёба.ру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1285860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ПРОФОРИЕНТАЦИЯ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1857364"/>
            <a:ext cx="4040188" cy="50006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600" dirty="0" smtClean="0"/>
              <a:t>	Сайт предлагает ознакомиться с информацией об интересующей профессии, пройти тестирование, которое поможет определиться с выбором будущей профессии. На основе ответов на вопросы пользователь определит сферы своих интересов, свои личные и профессиональные особенности и получит список наиболее подходящих профессий. Пройдя этот тест, подросток узнает, к каким профессиональным сферам у него есть склонность. Выбор профессии, в первую очередь, зависит от того, чего человек действительно желает. Тестирование на определение мотивации поможет тестируемому определиться в своих мотивах. </a:t>
            </a:r>
          </a:p>
          <a:p>
            <a:pPr>
              <a:buNone/>
            </a:pPr>
            <a:endParaRPr lang="ru-RU" sz="2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* Для перехода на сайт кликните картинку.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3438" y="4857760"/>
            <a:ext cx="4041775" cy="1714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1600" dirty="0" smtClean="0"/>
              <a:t>Где учиться детям с ОВЗ?</a:t>
            </a:r>
          </a:p>
          <a:p>
            <a:pPr>
              <a:buNone/>
            </a:pPr>
            <a:r>
              <a:rPr lang="ru-RU" sz="1600" dirty="0" smtClean="0"/>
              <a:t>Образовательные организации обязаны размещать на своих официальных страницах сведения о том, приспособлены ли они для обучения инвалидов и людей с ОВЗ. </a:t>
            </a:r>
          </a:p>
          <a:p>
            <a:endParaRPr lang="ru-RU" dirty="0"/>
          </a:p>
        </p:txBody>
      </p:sp>
      <p:pic>
        <p:nvPicPr>
          <p:cNvPr id="11" name="Рисунок 10" descr="Снимок5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42852"/>
            <a:ext cx="3357586" cy="4565498"/>
          </a:xfrm>
          <a:prstGeom prst="rect">
            <a:avLst/>
          </a:prstGeom>
        </p:spPr>
      </p:pic>
      <p:cxnSp>
        <p:nvCxnSpPr>
          <p:cNvPr id="12" name="Shape 11"/>
          <p:cNvCxnSpPr/>
          <p:nvPr/>
        </p:nvCxnSpPr>
        <p:spPr>
          <a:xfrm rot="5400000" flipH="1" flipV="1">
            <a:off x="3071803" y="5072075"/>
            <a:ext cx="1857388" cy="11430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рапеция 4"/>
          <p:cNvSpPr/>
          <p:nvPr/>
        </p:nvSpPr>
        <p:spPr>
          <a:xfrm>
            <a:off x="1142976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Центр </a:t>
            </a:r>
            <a:r>
              <a:rPr lang="ru-RU" b="1" dirty="0" smtClean="0"/>
              <a:t>профессионального образования</a:t>
            </a:r>
            <a:r>
              <a:rPr lang="ru-RU" dirty="0" smtClean="0"/>
              <a:t> Самарской области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149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На сайте открыт для публичного доступа информационный ресурс для профориентации – Коллекция </a:t>
            </a:r>
            <a:r>
              <a:rPr lang="ru-RU" dirty="0" err="1" smtClean="0"/>
              <a:t>профессиограмм</a:t>
            </a:r>
            <a:r>
              <a:rPr lang="ru-RU" dirty="0" smtClean="0"/>
              <a:t> </a:t>
            </a:r>
            <a:r>
              <a:rPr lang="ru-RU" u="sng" dirty="0" smtClean="0"/>
              <a:t>для граждан с ОВЗ, </a:t>
            </a:r>
            <a:r>
              <a:rPr lang="ru-RU" dirty="0" smtClean="0"/>
              <a:t>где представлены 30 </a:t>
            </a:r>
            <a:r>
              <a:rPr lang="ru-RU" dirty="0" err="1" smtClean="0"/>
              <a:t>профессиограмм</a:t>
            </a:r>
            <a:r>
              <a:rPr lang="ru-RU" dirty="0" smtClean="0"/>
              <a:t> по специальностям и профессиям, подходящим для трудоустройства соискателей с </a:t>
            </a:r>
            <a:r>
              <a:rPr lang="ru-RU" u="sng" dirty="0" smtClean="0"/>
              <a:t>нарушениями здоровья</a:t>
            </a:r>
            <a:r>
              <a:rPr lang="ru-RU" dirty="0" smtClean="0"/>
              <a:t> разной степени – от незначительных до инвалидности.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ru-RU" sz="1500" dirty="0" smtClean="0"/>
              <a:t>* Для перехода на сайт кликните картинку.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5" descr="Снимок2.JP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62576" y="1630521"/>
            <a:ext cx="3124200" cy="4465320"/>
          </a:xfrm>
        </p:spPr>
      </p:pic>
      <p:cxnSp>
        <p:nvCxnSpPr>
          <p:cNvPr id="10" name="Shape 9"/>
          <p:cNvCxnSpPr>
            <a:endCxn id="6" idx="2"/>
          </p:cNvCxnSpPr>
          <p:nvPr/>
        </p:nvCxnSpPr>
        <p:spPr>
          <a:xfrm flipV="1">
            <a:off x="3486168" y="6095841"/>
            <a:ext cx="3238508" cy="38135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рапеция 4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Смартия</a:t>
            </a:r>
            <a:r>
              <a:rPr lang="ru-RU" b="1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На сайте </a:t>
            </a:r>
            <a:r>
              <a:rPr lang="ru-RU" b="1" dirty="0" smtClean="0"/>
              <a:t> </a:t>
            </a:r>
            <a:r>
              <a:rPr lang="ru-RU" dirty="0" smtClean="0"/>
              <a:t>можно познакомиться с различными профессиями и необходимыми для них умениями. Также здесь можно заполнить </a:t>
            </a:r>
            <a:r>
              <a:rPr lang="ru-RU" dirty="0" err="1" smtClean="0">
                <a:hlinkClick r:id="rId2"/>
              </a:rPr>
              <a:t>профориентационную</a:t>
            </a:r>
            <a:r>
              <a:rPr lang="ru-RU" dirty="0" smtClean="0"/>
              <a:t> анкету, пройти тесты на профориентацию, познакомиться с популярными профессиями. Как заявляют разработчики, учебные материалы и упражнения этого сайта позволят «примерить» на себя ту или иную профессию. Преимущества данного </a:t>
            </a:r>
            <a:r>
              <a:rPr lang="ru-RU" dirty="0" err="1" smtClean="0"/>
              <a:t>онлайн-сервиса</a:t>
            </a:r>
            <a:r>
              <a:rPr lang="ru-RU" dirty="0" smtClean="0"/>
              <a:t> в том, что все их тесты можно пройти </a:t>
            </a:r>
            <a:r>
              <a:rPr lang="ru-RU" dirty="0" err="1" smtClean="0"/>
              <a:t>онлайн</a:t>
            </a:r>
            <a:r>
              <a:rPr lang="ru-RU" dirty="0" smtClean="0"/>
              <a:t> </a:t>
            </a:r>
            <a:r>
              <a:rPr lang="ru-RU" b="1" i="1" dirty="0" smtClean="0"/>
              <a:t>бесплатно</a:t>
            </a:r>
            <a:r>
              <a:rPr lang="ru-RU" dirty="0" smtClean="0"/>
              <a:t> (</a:t>
            </a:r>
            <a:r>
              <a:rPr lang="ru-RU" u="sng" dirty="0" smtClean="0"/>
              <a:t>что особенно принципиально именно для обучающихся с ограниченными возможностями</a:t>
            </a:r>
            <a:r>
              <a:rPr lang="ru-RU" dirty="0" smtClean="0"/>
              <a:t>),для получения результатов не надо отсылать СМС или регистрироваться.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200" dirty="0" smtClean="0"/>
              <a:t>* Для перехода на сайт кликните картинку. </a:t>
            </a:r>
          </a:p>
          <a:p>
            <a:pPr>
              <a:buNone/>
            </a:pPr>
            <a:endParaRPr lang="ru-RU" sz="2200" dirty="0" smtClean="0"/>
          </a:p>
        </p:txBody>
      </p:sp>
      <p:pic>
        <p:nvPicPr>
          <p:cNvPr id="6" name="Содержимое 5" descr="Снимок3.JPG">
            <a:hlinkClick r:id="rId3"/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00628" y="1643050"/>
            <a:ext cx="3573810" cy="4459879"/>
          </a:xfrm>
        </p:spPr>
      </p:pic>
      <p:cxnSp>
        <p:nvCxnSpPr>
          <p:cNvPr id="7" name="Shape 6"/>
          <p:cNvCxnSpPr>
            <a:endCxn id="6" idx="2"/>
          </p:cNvCxnSpPr>
          <p:nvPr/>
        </p:nvCxnSpPr>
        <p:spPr>
          <a:xfrm flipV="1">
            <a:off x="3929058" y="6102929"/>
            <a:ext cx="2858475" cy="3435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рапеция 4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«Время выбирать профессию»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1214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/>
              <a:t> Опубликованы результаты исследования на тему «</a:t>
            </a:r>
            <a:r>
              <a:rPr lang="ru-RU" sz="1200" u="sng" dirty="0" smtClean="0"/>
              <a:t>Правильный выбор профессии для детей с ОВЗ</a:t>
            </a:r>
            <a:r>
              <a:rPr lang="ru-RU" sz="1200" dirty="0" smtClean="0"/>
              <a:t>». В соответствии с особенностями различных отклонений на сайте представлен список  подходящих и неподходящих профессий для детей с различными видами заболеваний.</a:t>
            </a:r>
          </a:p>
          <a:p>
            <a:pPr>
              <a:buNone/>
            </a:pPr>
            <a:endParaRPr lang="ru-RU" sz="8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Autofit/>
          </a:bodyPr>
          <a:lstStyle/>
          <a:p>
            <a:pPr lvl="0"/>
            <a:r>
              <a:rPr lang="ru-RU" sz="1050" b="1" dirty="0" smtClean="0"/>
              <a:t>Профориентация инвалидов по зрению</a:t>
            </a:r>
            <a:endParaRPr lang="ru-RU" sz="1050" dirty="0" smtClean="0"/>
          </a:p>
          <a:p>
            <a:pPr>
              <a:buNone/>
            </a:pPr>
            <a:r>
              <a:rPr lang="ru-RU" sz="1050" dirty="0" smtClean="0"/>
              <a:t>Для детей с проблемами зрения могут подойти такие профессии (если это позволяет имеющийся уровень зрения): слесарь по ремонту автомобилей, продавец, оператор птицефабрик. При этом противопоказаны работы со значительными физическими нагрузками, в запыленных помещениях. Также не подходят профессии, где человек должен долго находиться в наклонном положении.</a:t>
            </a:r>
          </a:p>
          <a:p>
            <a:pPr lvl="0"/>
            <a:r>
              <a:rPr lang="ru-RU" sz="1050" b="1" dirty="0" smtClean="0"/>
              <a:t>Профессии для детей с проблемами слуха</a:t>
            </a:r>
            <a:endParaRPr lang="ru-RU" sz="1050" dirty="0" smtClean="0"/>
          </a:p>
          <a:p>
            <a:pPr>
              <a:buNone/>
            </a:pPr>
            <a:r>
              <a:rPr lang="ru-RU" sz="1050" dirty="0" smtClean="0"/>
              <a:t>Отлично подойдут спокойные профессии, не требующие особого контакта с людьми: швея, чертежник, цветовод, фотограф и т.д. Следует отметить, что сегодня человек с проблемами слуха и речи может также работать кассиром.</a:t>
            </a:r>
          </a:p>
          <a:p>
            <a:pPr lvl="0"/>
            <a:r>
              <a:rPr lang="ru-RU" sz="1050" b="1" dirty="0" smtClean="0"/>
              <a:t>Проблемы опорно-двигательного аппарата</a:t>
            </a:r>
            <a:endParaRPr lang="ru-RU" sz="1050" dirty="0" smtClean="0"/>
          </a:p>
          <a:p>
            <a:pPr>
              <a:buNone/>
            </a:pPr>
            <a:r>
              <a:rPr lang="ru-RU" sz="1050" dirty="0" smtClean="0"/>
              <a:t>С такими проблемами человек не может работать там, где требуется длительное пребывание на ногах, также работа у движущихся механизмов или на высоте. При этом, если проблемы  с опорно-двигательным аппаратом затронули только нижнюю часть тела, могут подойти такие профессии, как сборщик микросхем или телеграфист.</a:t>
            </a:r>
          </a:p>
          <a:p>
            <a:pPr lvl="0"/>
            <a:r>
              <a:rPr lang="ru-RU" sz="1050" b="1" dirty="0" smtClean="0"/>
              <a:t>Проблемы нервной системы</a:t>
            </a:r>
            <a:endParaRPr lang="ru-RU" sz="1050" dirty="0" smtClean="0"/>
          </a:p>
          <a:p>
            <a:pPr>
              <a:buNone/>
            </a:pPr>
            <a:r>
              <a:rPr lang="ru-RU" sz="1050" dirty="0" smtClean="0"/>
              <a:t>Людям с нарушения ЦНС не рекомендуется работать там, где наблюдается </a:t>
            </a:r>
            <a:r>
              <a:rPr lang="ru-RU" sz="1050" dirty="0" err="1" smtClean="0"/>
              <a:t>психо-эмоциональное</a:t>
            </a:r>
            <a:r>
              <a:rPr lang="ru-RU" sz="1050" dirty="0" smtClean="0"/>
              <a:t> напряжение. То есть, шумных местах с повышенной вибрацией, в неблагоприятном микроклимате. Также ни в коем случае нельзя выбирать профессию, где человек будет контактировать с токсическими веществами, особенно обладающими нейропаралитическим действием.</a:t>
            </a:r>
          </a:p>
          <a:p>
            <a:pPr>
              <a:buNone/>
            </a:pPr>
            <a:endParaRPr lang="ru-RU" sz="1050" dirty="0" smtClean="0"/>
          </a:p>
          <a:p>
            <a:pPr>
              <a:buNone/>
            </a:pPr>
            <a:r>
              <a:rPr lang="ru-RU" sz="1050" dirty="0" smtClean="0"/>
              <a:t>* Для перехода на сайт кликните картинку. </a:t>
            </a:r>
          </a:p>
          <a:p>
            <a:endParaRPr lang="ru-RU" sz="1050" dirty="0"/>
          </a:p>
        </p:txBody>
      </p:sp>
      <p:pic>
        <p:nvPicPr>
          <p:cNvPr id="6" name="Рисунок 5" descr="Снимок6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857496"/>
            <a:ext cx="2727338" cy="3814766"/>
          </a:xfrm>
          <a:prstGeom prst="rect">
            <a:avLst/>
          </a:prstGeom>
        </p:spPr>
      </p:pic>
      <p:cxnSp>
        <p:nvCxnSpPr>
          <p:cNvPr id="8" name="Shape 7"/>
          <p:cNvCxnSpPr>
            <a:endCxn id="6" idx="3"/>
          </p:cNvCxnSpPr>
          <p:nvPr/>
        </p:nvCxnSpPr>
        <p:spPr>
          <a:xfrm rot="16200000" flipV="1">
            <a:off x="3317461" y="5389171"/>
            <a:ext cx="1950269" cy="70168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рапеция 4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Prof.BiografGuru.ru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200" dirty="0" smtClean="0"/>
              <a:t>Справочник профессий: представляет пользователям старинные, современные, перспективные  и модные профессии, их описание и определение. Например, названа профессией и подробно описана профессия БЛОГЕРА  – чем не профессия для человека с ОВЗ, если он нестандартно мыслит, если у него развито творческое начало, если он владеет ИКТ? Востребованные профессии, рабочие обязанности, функции и должностные инструкции - все о профессиях и их особенностях на сайте </a:t>
            </a:r>
            <a:r>
              <a:rPr lang="ru-RU" sz="2200" dirty="0" err="1" smtClean="0"/>
              <a:t>Prof.BiografGuru.ru</a:t>
            </a:r>
            <a:r>
              <a:rPr lang="ru-RU" sz="22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* Для перехода на сайт кликните картинку.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Снимок4.JP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500174"/>
            <a:ext cx="3071834" cy="4560950"/>
          </a:xfrm>
        </p:spPr>
      </p:pic>
      <p:cxnSp>
        <p:nvCxnSpPr>
          <p:cNvPr id="7" name="Shape 6"/>
          <p:cNvCxnSpPr/>
          <p:nvPr/>
        </p:nvCxnSpPr>
        <p:spPr>
          <a:xfrm flipV="1">
            <a:off x="3929058" y="6102929"/>
            <a:ext cx="2858475" cy="34354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142984"/>
            <a:ext cx="4757742" cy="571501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здесь представлены бесплатные тесты на профориентацию, можно найти описания подходящей по результатам тестирования профессии, которые включают: требования к профессиям, перечень ВУЗов, где можно получить именно эту профессию, отрасли, связанные с профессией, обязательные для поступления ЕГЭ, коды специальностей образования.</a:t>
            </a:r>
          </a:p>
          <a:p>
            <a:r>
              <a:rPr lang="ru-RU" sz="1400" dirty="0" smtClean="0"/>
              <a:t>Если говорить о том, чем этот </a:t>
            </a:r>
            <a:r>
              <a:rPr lang="ru-RU" sz="1400" dirty="0" err="1" smtClean="0"/>
              <a:t>онлайн-сервис</a:t>
            </a:r>
            <a:r>
              <a:rPr lang="ru-RU" sz="1400" dirty="0" smtClean="0"/>
              <a:t> может быть полезен детям с </a:t>
            </a:r>
            <a:r>
              <a:rPr lang="ru-RU" sz="1400" u="sng" dirty="0" smtClean="0"/>
              <a:t>ОВЗ,</a:t>
            </a:r>
            <a:r>
              <a:rPr lang="ru-RU" sz="1400" dirty="0" smtClean="0"/>
              <a:t> то здесь представлены углублённые диагностики с </a:t>
            </a:r>
            <a:r>
              <a:rPr lang="ru-RU" sz="1400" dirty="0" err="1" smtClean="0"/>
              <a:t>профориентационным</a:t>
            </a:r>
            <a:r>
              <a:rPr lang="ru-RU" sz="1400" dirty="0" smtClean="0"/>
              <a:t> </a:t>
            </a:r>
            <a:r>
              <a:rPr lang="ru-RU" sz="1400" dirty="0" err="1" smtClean="0"/>
              <a:t>уклоном,позволяющие</a:t>
            </a:r>
            <a:r>
              <a:rPr lang="ru-RU" sz="1400" dirty="0" smtClean="0"/>
              <a:t> выбрать подходящий вариант подготовки на основе индивидуальной специфики развития высших психических функций, в том числе при </a:t>
            </a:r>
            <a:r>
              <a:rPr lang="ru-RU" sz="1400" u="sng" dirty="0" smtClean="0"/>
              <a:t>наличии неврологических или психиатрических нарушений,</a:t>
            </a:r>
            <a:r>
              <a:rPr lang="ru-RU" sz="1400" dirty="0" smtClean="0"/>
              <a:t> а также получить консультацию психолога-эксперта для точного выбора профессии и учебного заведения. </a:t>
            </a:r>
          </a:p>
          <a:p>
            <a:r>
              <a:rPr lang="ru-RU" sz="1400" dirty="0" smtClean="0"/>
              <a:t>Также на «</a:t>
            </a:r>
            <a:r>
              <a:rPr lang="ru-RU" sz="1400" dirty="0" err="1" smtClean="0"/>
              <a:t>Профориентаторе</a:t>
            </a:r>
            <a:r>
              <a:rPr lang="ru-RU" sz="1400" dirty="0" smtClean="0"/>
              <a:t>» пользователи найдут материалы для ранней профориентации – со 2 – 4 класса, когда нужно решить вопрос выбора дополнительных занятий, кружков, секций, а также профиля образования, увидеть актуальные и потенциальные возможности ребёнка.</a:t>
            </a:r>
          </a:p>
          <a:p>
            <a:endParaRPr lang="ru-RU" sz="1400" dirty="0" smtClean="0"/>
          </a:p>
          <a:p>
            <a:r>
              <a:rPr lang="ru-RU" sz="1200" dirty="0" smtClean="0"/>
              <a:t>* Для перехода на сайт кликните картинку. </a:t>
            </a:r>
          </a:p>
          <a:p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Профориентатор</a:t>
            </a:r>
            <a:r>
              <a:rPr lang="ru-RU" b="1" dirty="0" smtClean="0"/>
              <a:t>»</a:t>
            </a:r>
            <a:endParaRPr lang="ru-RU" dirty="0"/>
          </a:p>
        </p:txBody>
      </p:sp>
      <p:pic>
        <p:nvPicPr>
          <p:cNvPr id="7" name="Рисунок 6" descr="Снимок7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1214422"/>
            <a:ext cx="3429024" cy="5126644"/>
          </a:xfrm>
          <a:prstGeom prst="rect">
            <a:avLst/>
          </a:prstGeom>
        </p:spPr>
      </p:pic>
      <p:cxnSp>
        <p:nvCxnSpPr>
          <p:cNvPr id="9" name="Shape 8"/>
          <p:cNvCxnSpPr>
            <a:endCxn id="7" idx="2"/>
          </p:cNvCxnSpPr>
          <p:nvPr/>
        </p:nvCxnSpPr>
        <p:spPr>
          <a:xfrm flipV="1">
            <a:off x="3786182" y="6341066"/>
            <a:ext cx="3143272" cy="23120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857224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Сайт «Методический кабинет профориентации» известного психолога-профконсультанта  Г.В. </a:t>
            </a:r>
            <a:r>
              <a:rPr lang="ru-RU" sz="3200" dirty="0" err="1" smtClean="0"/>
              <a:t>Резапкиной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3257544" cy="478634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Здесь пользователь найдет </a:t>
            </a:r>
            <a:r>
              <a:rPr lang="ru-RU" sz="1400" dirty="0" smtClean="0">
                <a:hlinkClick r:id="rId2"/>
              </a:rPr>
              <a:t>методики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3"/>
              </a:rPr>
              <a:t>тесты самодиагностики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4"/>
              </a:rPr>
              <a:t>статьи</a:t>
            </a:r>
            <a:r>
              <a:rPr lang="ru-RU" sz="1400" dirty="0" smtClean="0"/>
              <a:t> и фрагменты из </a:t>
            </a:r>
            <a:r>
              <a:rPr lang="ru-RU" sz="1400" dirty="0" smtClean="0">
                <a:hlinkClick r:id="rId5"/>
              </a:rPr>
              <a:t>книг</a:t>
            </a:r>
            <a:r>
              <a:rPr lang="ru-RU" sz="1400" dirty="0" smtClean="0"/>
              <a:t> и </a:t>
            </a:r>
            <a:r>
              <a:rPr lang="ru-RU" sz="1400" dirty="0" smtClean="0">
                <a:hlinkClick r:id="rId6"/>
              </a:rPr>
              <a:t>фильмов</a:t>
            </a:r>
            <a:r>
              <a:rPr lang="ru-RU" sz="1400" dirty="0" smtClean="0"/>
              <a:t> </a:t>
            </a:r>
            <a:r>
              <a:rPr lang="ru-RU" sz="1400" dirty="0" smtClean="0">
                <a:hlinkClick r:id="rId7"/>
              </a:rPr>
              <a:t>Галины </a:t>
            </a:r>
            <a:r>
              <a:rPr lang="ru-RU" sz="1400" dirty="0" err="1" smtClean="0">
                <a:hlinkClick r:id="rId7"/>
              </a:rPr>
              <a:t>Резапкиной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>Все материалы, в том числе </a:t>
            </a:r>
            <a:r>
              <a:rPr lang="ru-RU" sz="1400" dirty="0" smtClean="0">
                <a:hlinkClick r:id="rId3"/>
              </a:rPr>
              <a:t>тесты самодиагностики</a:t>
            </a:r>
            <a:r>
              <a:rPr lang="ru-RU" sz="1400" dirty="0" smtClean="0"/>
              <a:t>, предоставляются </a:t>
            </a:r>
            <a:r>
              <a:rPr lang="ru-RU" sz="1400" u="sng" dirty="0" smtClean="0"/>
              <a:t>бесплатно</a:t>
            </a:r>
            <a:r>
              <a:rPr lang="ru-RU" sz="1400" dirty="0" smtClean="0"/>
              <a:t>. Что может быть интересно здесь детям с ОВЗ? Во-первых, есть раздел </a:t>
            </a:r>
            <a:r>
              <a:rPr lang="ru-RU" sz="1400" u="sng" dirty="0" smtClean="0"/>
              <a:t>«Здоровье и профессия»</a:t>
            </a:r>
            <a:r>
              <a:rPr lang="ru-RU" sz="1400" dirty="0" smtClean="0"/>
              <a:t>. Во-вторых, активно работает </a:t>
            </a:r>
            <a:r>
              <a:rPr lang="ru-RU" sz="1400" u="sng" dirty="0" smtClean="0"/>
              <a:t>форум</a:t>
            </a:r>
            <a:r>
              <a:rPr lang="ru-RU" sz="1400" dirty="0" smtClean="0"/>
              <a:t>, где самой Галине Владимировне, очень известному психологу, автору книг, статей, методик, можно задать вопрос и получить на него ответ.</a:t>
            </a:r>
          </a:p>
          <a:p>
            <a:endParaRPr lang="ru-RU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r>
              <a:rPr lang="ru-RU" sz="1300" dirty="0" smtClean="0"/>
              <a:t>* Для перехода на сайт кликните картинку. </a:t>
            </a:r>
          </a:p>
          <a:p>
            <a:endParaRPr lang="ru-RU" dirty="0"/>
          </a:p>
        </p:txBody>
      </p:sp>
      <p:pic>
        <p:nvPicPr>
          <p:cNvPr id="6" name="Рисунок 5" descr="Снимок8.JPG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0" y="1714488"/>
            <a:ext cx="3103362" cy="4286280"/>
          </a:xfrm>
          <a:prstGeom prst="rect">
            <a:avLst/>
          </a:prstGeom>
        </p:spPr>
      </p:pic>
      <p:cxnSp>
        <p:nvCxnSpPr>
          <p:cNvPr id="9" name="Shape 8"/>
          <p:cNvCxnSpPr>
            <a:endCxn id="6" idx="2"/>
          </p:cNvCxnSpPr>
          <p:nvPr/>
        </p:nvCxnSpPr>
        <p:spPr>
          <a:xfrm flipV="1">
            <a:off x="3714744" y="6000768"/>
            <a:ext cx="2408937" cy="42862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Дистанционный конкурс</a:t>
            </a:r>
            <a:br>
              <a:rPr lang="ru-RU" dirty="0" smtClean="0"/>
            </a:br>
            <a:r>
              <a:rPr lang="ru-RU" dirty="0" smtClean="0"/>
              <a:t> «Город мастеров».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00420" cy="44720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1400" dirty="0" smtClean="0"/>
              <a:t>Этот творческий конкурс пусть не напрямую, но косвенно тоже направлен на профессиональное самоопределение, так как  выявляет способности детей в различных видах творчества, способствует развитию творческого воображения, повышению творческой активности, создает условия для развития творческого потенциала подрастающего поколения.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200" dirty="0" smtClean="0"/>
              <a:t>* Для перехода на сайт кликните картинку. </a:t>
            </a:r>
            <a:endParaRPr lang="ru-RU" sz="1200" dirty="0"/>
          </a:p>
        </p:txBody>
      </p:sp>
      <p:pic>
        <p:nvPicPr>
          <p:cNvPr id="6" name="Рисунок 5" descr="Снимок9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785926"/>
            <a:ext cx="2979420" cy="4290060"/>
          </a:xfrm>
          <a:prstGeom prst="rect">
            <a:avLst/>
          </a:prstGeom>
        </p:spPr>
      </p:pic>
      <p:cxnSp>
        <p:nvCxnSpPr>
          <p:cNvPr id="8" name="Shape 7"/>
          <p:cNvCxnSpPr>
            <a:endCxn id="6" idx="2"/>
          </p:cNvCxnSpPr>
          <p:nvPr/>
        </p:nvCxnSpPr>
        <p:spPr>
          <a:xfrm>
            <a:off x="3500430" y="5929330"/>
            <a:ext cx="2847032" cy="146656"/>
          </a:xfrm>
          <a:prstGeom prst="bentConnector4">
            <a:avLst>
              <a:gd name="adj1" fmla="val 23837"/>
              <a:gd name="adj2" fmla="val 25587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«Профи</a:t>
            </a:r>
            <a:r>
              <a:rPr lang="en-US" dirty="0" smtClean="0"/>
              <a:t>MIX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Конкурс проводит сочинский центр </a:t>
            </a:r>
            <a:r>
              <a:rPr lang="ru-RU" sz="1400" dirty="0" err="1" smtClean="0"/>
              <a:t>профориентационной</a:t>
            </a:r>
            <a:r>
              <a:rPr lang="ru-RU" sz="1400" dirty="0" smtClean="0"/>
              <a:t> работы. </a:t>
            </a:r>
            <a:r>
              <a:rPr lang="ru-RU" sz="1400" dirty="0" smtClean="0"/>
              <a:t>У</a:t>
            </a:r>
            <a:r>
              <a:rPr lang="ru-RU" sz="1400" dirty="0" smtClean="0"/>
              <a:t>частие </a:t>
            </a:r>
            <a:r>
              <a:rPr lang="ru-RU" sz="1400" dirty="0" smtClean="0"/>
              <a:t>в </a:t>
            </a:r>
            <a:r>
              <a:rPr lang="ru-RU" sz="1400" dirty="0" smtClean="0"/>
              <a:t>конкурсе позволит </a:t>
            </a:r>
            <a:r>
              <a:rPr lang="ru-RU" sz="1400" dirty="0" smtClean="0"/>
              <a:t>учащимся 7 – 9 классов в результате исследовательской деятельности лучше ориентироваться в мире современных профессий. Ключевой идеей конкурса является создание </a:t>
            </a:r>
            <a:r>
              <a:rPr lang="ru-RU" sz="1400" dirty="0" err="1" smtClean="0"/>
              <a:t>профориентационного</a:t>
            </a:r>
            <a:r>
              <a:rPr lang="ru-RU" sz="1400" dirty="0" smtClean="0"/>
              <a:t> журнала самими школьниками, цель которого – оказание помощи подросткам, в том числе с ОВЗ,  в процессе профессионального самоопределения.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* Для перехода на сайт кликните картинку.</a:t>
            </a:r>
          </a:p>
          <a:p>
            <a:endParaRPr lang="ru-RU" sz="1400" dirty="0"/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flipV="1">
            <a:off x="3500430" y="4714884"/>
            <a:ext cx="1785950" cy="1143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Снимок10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571612"/>
            <a:ext cx="3359948" cy="4423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Подводя итоги своего выступления, хочу сказать, что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современные, инновационные формы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</a:t>
            </a:r>
            <a:r>
              <a:rPr lang="ru-RU" dirty="0" err="1" smtClean="0"/>
              <a:t>работы,которые</a:t>
            </a:r>
            <a:r>
              <a:rPr lang="ru-RU" dirty="0" smtClean="0"/>
              <a:t> предлагают </a:t>
            </a:r>
            <a:r>
              <a:rPr lang="ru-RU" dirty="0" err="1" smtClean="0"/>
              <a:t>онлайн</a:t>
            </a:r>
            <a:r>
              <a:rPr lang="ru-RU" dirty="0" smtClean="0"/>
              <a:t> обучение, существуют, они находятся в открытом доступе, их достаточное количество. Мы  представили небольшой срез отрасли в Интернете, лишь частично отразив разнообразие проектов, среди которых самые интересные и эффективные, с нашей точки зрения, </a:t>
            </a:r>
            <a:r>
              <a:rPr lang="ru-RU" dirty="0" err="1" smtClean="0"/>
              <a:t>онлайн</a:t>
            </a:r>
            <a:r>
              <a:rPr lang="ru-RU" dirty="0" smtClean="0"/>
              <a:t> сервисы и их адреса. Зачастую это готовые для использования материалы, и все они нацелены на повышение эффективности работы нас, педагогов, по профессиональной ориентации школьников</a:t>
            </a:r>
            <a:r>
              <a:rPr lang="ru-RU" u="sng" dirty="0" smtClean="0"/>
              <a:t>, в том числе обучающихся с ОВЗ. </a:t>
            </a:r>
            <a:r>
              <a:rPr lang="ru-RU" dirty="0" smtClean="0"/>
              <a:t>Уверены, что со временем их число и вариативность будут только расти.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рапеция 6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В широком смысле </a:t>
            </a:r>
            <a:r>
              <a:rPr lang="ru-RU" sz="3100" b="1" dirty="0" err="1" smtClean="0"/>
              <a:t>онлайн</a:t>
            </a:r>
            <a:r>
              <a:rPr lang="ru-RU" sz="3100" b="1" dirty="0" smtClean="0"/>
              <a:t> сервисы</a:t>
            </a:r>
            <a:r>
              <a:rPr lang="ru-RU" sz="3100" dirty="0" smtClean="0"/>
              <a:t> – это сайты, предоставляющие услуги различного характера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4344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u="sng" dirty="0" smtClean="0"/>
              <a:t>Образовательные </a:t>
            </a:r>
            <a:r>
              <a:rPr lang="ru-RU" b="1" u="sng" dirty="0" err="1" smtClean="0"/>
              <a:t>онлайн-сервисы</a:t>
            </a:r>
            <a:r>
              <a:rPr lang="ru-RU" b="1" u="sng" dirty="0" smtClean="0"/>
              <a:t> </a:t>
            </a:r>
            <a:r>
              <a:rPr lang="ru-RU" dirty="0" smtClean="0"/>
              <a:t>– это сайты, предоставляющие образовательные услуги. Это </a:t>
            </a:r>
            <a:r>
              <a:rPr lang="ru-RU" b="1" dirty="0" smtClean="0"/>
              <a:t>те ресурсы, пользоваться которыми можно прямо в сети Интернет, без скачивания на свой компьютер.</a:t>
            </a:r>
            <a:endParaRPr lang="ru-RU" dirty="0" smtClean="0"/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r>
              <a:rPr lang="ru-RU" b="1" u="sng" dirty="0" err="1" smtClean="0"/>
              <a:t>Профориентационные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онлайн-сервисы</a:t>
            </a:r>
            <a:r>
              <a:rPr lang="ru-RU" b="1" u="sng" dirty="0" smtClean="0"/>
              <a:t>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dirty="0" smtClean="0"/>
              <a:t>это сайты, предоставляющие </a:t>
            </a:r>
            <a:r>
              <a:rPr lang="ru-RU" i="1" u="sng" dirty="0" err="1" smtClean="0"/>
              <a:t>профориентационные</a:t>
            </a:r>
            <a:r>
              <a:rPr lang="ru-RU" dirty="0" smtClean="0"/>
              <a:t> услуги.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Актуальность</a:t>
            </a:r>
            <a:r>
              <a:rPr lang="ru-RU" sz="3100" dirty="0" smtClean="0"/>
              <a:t> проблемы реализации </a:t>
            </a:r>
            <a:r>
              <a:rPr lang="ru-RU" sz="3100" dirty="0" err="1" smtClean="0"/>
              <a:t>онлайн-обучения</a:t>
            </a:r>
            <a:r>
              <a:rPr lang="ru-RU" sz="3100" dirty="0" smtClean="0"/>
              <a:t> обусловлена рядом причин: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во-первых, обучение </a:t>
            </a:r>
            <a:r>
              <a:rPr lang="ru-RU" dirty="0" err="1" smtClean="0"/>
              <a:t>онлайн</a:t>
            </a:r>
            <a:r>
              <a:rPr lang="ru-RU" dirty="0" smtClean="0"/>
              <a:t> – это система электронного обучения, применение которого обосновано в главе 2 ст. 16 «Реализация образовательных программ с применением электронного обучения и дистанционных образовательных технологий» закона «Об образовании в Российской Федерации» от 29 декабря 2012 г.</a:t>
            </a:r>
          </a:p>
          <a:p>
            <a:r>
              <a:rPr lang="ru-RU" dirty="0" smtClean="0"/>
              <a:t>во-вторых, современной государственной образовательной парадигмой, основные направления которой: фундаментальность, целостность, ориентация на интересы развития личности обучаемого, в том числе обучаемого с ОВЗ;</a:t>
            </a:r>
          </a:p>
          <a:p>
            <a:r>
              <a:rPr lang="ru-RU" dirty="0" smtClean="0"/>
              <a:t>в-третьих, внедрением сети </a:t>
            </a:r>
            <a:r>
              <a:rPr lang="ru-RU" dirty="0" err="1" smtClean="0"/>
              <a:t>Internet</a:t>
            </a:r>
            <a:r>
              <a:rPr lang="ru-RU" dirty="0" smtClean="0"/>
              <a:t> в учебный процесс и использованием средств и возможностей Интернета в целях формирования информационно-коммуникативной компетентности обучаемых, в том числе и обучаемых с ОВЗ.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образовательных </a:t>
            </a:r>
            <a:r>
              <a:rPr lang="ru-RU" dirty="0" err="1" smtClean="0"/>
              <a:t>онлайн-сервисов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 err="1" smtClean="0"/>
              <a:t>онлайн-сервисы</a:t>
            </a:r>
            <a:r>
              <a:rPr lang="ru-RU" b="1" dirty="0" smtClean="0"/>
              <a:t> обеспечивают доступ к образованию людей с ограниченными возможностями здоровья;</a:t>
            </a:r>
            <a:endParaRPr lang="ru-RU" dirty="0" smtClean="0"/>
          </a:p>
          <a:p>
            <a:pPr lvl="0"/>
            <a:r>
              <a:rPr lang="ru-RU" b="1" dirty="0" err="1" smtClean="0"/>
              <a:t>онлайн-сервисы</a:t>
            </a:r>
            <a:r>
              <a:rPr lang="ru-RU" b="1" dirty="0" smtClean="0"/>
              <a:t> предоставляют возможность</a:t>
            </a:r>
            <a:r>
              <a:rPr lang="ru-RU" dirty="0" smtClean="0"/>
              <a:t> получать образовательные услуги из любой точки,  быстро и эффективно взаимодействовать с другими людьми и всегда иметь под рукой всю необходимую информацию, причем для этого не нужно ничего, кроме доступа к глобальной сети и браузера;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err="1" smtClean="0"/>
              <a:t>онлайн-сервисов</a:t>
            </a:r>
            <a:r>
              <a:rPr lang="ru-RU" dirty="0" smtClean="0"/>
              <a:t> в образовании - это не дань моде, а требование </a:t>
            </a:r>
            <a:r>
              <a:rPr lang="ru-RU" b="1" dirty="0" smtClean="0"/>
              <a:t>современного</a:t>
            </a:r>
            <a:r>
              <a:rPr lang="ru-RU" dirty="0" smtClean="0"/>
              <a:t> мира, существующего в информационном пространстве;</a:t>
            </a:r>
          </a:p>
          <a:p>
            <a:pPr lvl="0"/>
            <a:r>
              <a:rPr lang="ru-RU" dirty="0" smtClean="0"/>
              <a:t>это один из способов превратить традиционную образовательную среду в высокотехнологичную, современную, отвечающую требованиям информационного общества.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Тенденция расширения возможностей </a:t>
            </a:r>
            <a:r>
              <a:rPr lang="ru-RU" sz="3200" dirty="0" err="1" smtClean="0"/>
              <a:t>онлайн-образования</a:t>
            </a:r>
            <a:r>
              <a:rPr lang="ru-RU" sz="3200" dirty="0" smtClean="0"/>
              <a:t> именно для подростков и детей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Рост числа образовательных </a:t>
            </a:r>
            <a:r>
              <a:rPr lang="ru-RU" dirty="0" err="1" smtClean="0"/>
              <a:t>онлайн-ресурсов</a:t>
            </a:r>
            <a:r>
              <a:rPr lang="ru-RU" dirty="0" smtClean="0"/>
              <a:t>, ориентированных на детей и подростков, в том числе для самостоятельного использования (без участия педагога). </a:t>
            </a:r>
          </a:p>
          <a:p>
            <a:r>
              <a:rPr lang="ru-RU" dirty="0" smtClean="0"/>
              <a:t>Такие </a:t>
            </a:r>
            <a:r>
              <a:rPr lang="ru-RU" dirty="0" err="1" smtClean="0"/>
              <a:t>онлайн-ресурсы</a:t>
            </a:r>
            <a:r>
              <a:rPr lang="ru-RU" dirty="0" smtClean="0"/>
              <a:t> представляют огромный интерес для детей, находящихся на самообразовании, домашнем или семейном обучении, для детей-инвалидов, обучающихся с использованием ДОТ, </a:t>
            </a:r>
            <a:r>
              <a:rPr lang="ru-RU" u="sng" dirty="0" smtClean="0"/>
              <a:t>для обучающихся с ОВЗ. 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Профессиональная самореализация личности – одна из ключевых проблем, изучаемых представителями психологии, философии, социологии, </a:t>
            </a:r>
            <a:r>
              <a:rPr lang="ru-RU" sz="2400" dirty="0" err="1" smtClean="0"/>
              <a:t>культурологии</a:t>
            </a:r>
            <a:r>
              <a:rPr lang="ru-RU" sz="2400" dirty="0" smtClean="0"/>
              <a:t> и педагогики.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Проблема социальной и профессиональной адаптации выпускников с ОВЗ в современном социуме заслуживает особого внимания. В современных условиях рыночной экономики, жесткой конкуренции на рынке труда, при повсеместном использовании новых технических средств, в том числе и компьютеризации, подготовка выпускников с ОВЗ к социально-профессиональной адаптации в социуме, к дальнейшей самостоятельной жизни и их максимально полноценной интеграции в общество становится актуальной и значимой.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Профориентационные</a:t>
            </a:r>
            <a:r>
              <a:rPr lang="ru-RU" dirty="0" smtClean="0"/>
              <a:t> </a:t>
            </a:r>
            <a:r>
              <a:rPr lang="ru-RU" dirty="0" err="1" smtClean="0"/>
              <a:t>онлайн-сервисы</a:t>
            </a:r>
            <a:r>
              <a:rPr lang="ru-RU" dirty="0" smtClean="0"/>
              <a:t> имеют ряд преимуществ: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Во-первых, это легкий доступ и прямой контакт между пользователями и самими </a:t>
            </a:r>
            <a:r>
              <a:rPr lang="ru-RU" dirty="0" err="1" smtClean="0"/>
              <a:t>профориентационными</a:t>
            </a:r>
            <a:r>
              <a:rPr lang="ru-RU" dirty="0" smtClean="0"/>
              <a:t> сервисами. </a:t>
            </a:r>
          </a:p>
          <a:p>
            <a:r>
              <a:rPr lang="ru-RU" dirty="0" smtClean="0"/>
              <a:t>Во-вторых, это скорость обновления и </a:t>
            </a:r>
            <a:r>
              <a:rPr lang="ru-RU" dirty="0" err="1" smtClean="0"/>
              <a:t>актуальностьданных</a:t>
            </a:r>
            <a:r>
              <a:rPr lang="ru-RU" dirty="0" smtClean="0"/>
              <a:t>, которые могут представить такие сервисы (например, об актуальных профессиях или образовательных возможностях). </a:t>
            </a:r>
          </a:p>
          <a:p>
            <a:r>
              <a:rPr lang="ru-RU" dirty="0" smtClean="0"/>
              <a:t>В-третьих, это возможности для широкой образовательной аналитики, так как такие сервисы </a:t>
            </a:r>
            <a:r>
              <a:rPr lang="ru-RU" dirty="0" err="1" smtClean="0"/>
              <a:t>могутполучить</a:t>
            </a:r>
            <a:r>
              <a:rPr lang="ru-RU" dirty="0" smtClean="0"/>
              <a:t> доступ к большой аудитории, не привязанной к одной географической локации. </a:t>
            </a:r>
          </a:p>
          <a:p>
            <a:r>
              <a:rPr lang="ru-RU" dirty="0" smtClean="0"/>
              <a:t>В-четвёртых, высокая доступность </a:t>
            </a:r>
            <a:r>
              <a:rPr lang="ru-RU" dirty="0" err="1" smtClean="0"/>
              <a:t>онлайн-ресурсов</a:t>
            </a:r>
            <a:r>
              <a:rPr lang="ru-RU" dirty="0" smtClean="0"/>
              <a:t> для школьников в регионах, для детей из малообеспеченных семей, </a:t>
            </a:r>
            <a:r>
              <a:rPr lang="ru-RU" u="sng" dirty="0" smtClean="0"/>
              <a:t>для детей с ОВЗ.</a:t>
            </a:r>
          </a:p>
          <a:p>
            <a:r>
              <a:rPr lang="ru-RU" dirty="0" smtClean="0"/>
              <a:t>И наконец, возможности формирования индивидуальных образовательных маршрутов и пользовательского сопровождения также в режиме </a:t>
            </a:r>
            <a:r>
              <a:rPr lang="ru-RU" dirty="0" err="1" smtClean="0"/>
              <a:t>онлайн</a:t>
            </a:r>
            <a:r>
              <a:rPr lang="ru-RU" dirty="0" smtClean="0"/>
              <a:t>.</a:t>
            </a:r>
          </a:p>
          <a:p>
            <a:endParaRPr lang="ru-RU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рапеция 3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Чем могут быть представлены </a:t>
            </a:r>
            <a:r>
              <a:rPr lang="ru-RU" sz="3600" dirty="0" err="1" smtClean="0"/>
              <a:t>профориентационные</a:t>
            </a:r>
            <a:r>
              <a:rPr lang="ru-RU" sz="3600" dirty="0" smtClean="0"/>
              <a:t> </a:t>
            </a:r>
            <a:r>
              <a:rPr lang="ru-RU" sz="3600" dirty="0" err="1" smtClean="0"/>
              <a:t>онлайн-сервисы</a:t>
            </a:r>
            <a:r>
              <a:rPr lang="ru-RU" sz="3600" dirty="0" smtClean="0"/>
              <a:t>?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Сайты, форумы, электронные библиотеки, образовательные порталы, массовые открытые </a:t>
            </a:r>
            <a:r>
              <a:rPr lang="ru-RU" dirty="0" err="1" smtClean="0"/>
              <a:t>онлайн</a:t>
            </a:r>
            <a:r>
              <a:rPr lang="ru-RU" dirty="0" smtClean="0"/>
              <a:t> курсы,  </a:t>
            </a:r>
            <a:r>
              <a:rPr lang="ru-RU" b="1" dirty="0" err="1" smtClean="0"/>
              <a:t>Skype</a:t>
            </a:r>
            <a:r>
              <a:rPr lang="ru-RU" b="1" dirty="0" smtClean="0"/>
              <a:t>, </a:t>
            </a:r>
            <a:r>
              <a:rPr lang="ru-RU" b="1" dirty="0" err="1" smtClean="0"/>
              <a:t>вебинары</a:t>
            </a:r>
            <a:r>
              <a:rPr lang="ru-RU" b="1" dirty="0" smtClean="0"/>
              <a:t>, </a:t>
            </a:r>
            <a:r>
              <a:rPr lang="ru-RU" dirty="0" smtClean="0"/>
              <a:t>ресурсы трудоустройства и тестирующие ресурсы, </a:t>
            </a:r>
            <a:r>
              <a:rPr lang="ru-RU" dirty="0" err="1" smtClean="0"/>
              <a:t>онлайн-семинары</a:t>
            </a:r>
            <a:r>
              <a:rPr lang="ru-RU" dirty="0" smtClean="0"/>
              <a:t>,  полноценные образовательные программы с экзаменами, живыми преподавателями и сертификатами.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рапеция 9"/>
          <p:cNvSpPr/>
          <p:nvPr/>
        </p:nvSpPr>
        <p:spPr>
          <a:xfrm>
            <a:off x="1000100" y="0"/>
            <a:ext cx="7000924" cy="68580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«Атлас новых профессий»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357298"/>
            <a:ext cx="4038600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Это альманах перспективных отраслей и профессий на ближайшие 15–20 лет. Он поможет понять, какие отрасли будут активно развиваться, какие в них будут рождаться новые технологии, продукты, практики управления и какие новые специалисты потребуются работодателям.</a:t>
            </a:r>
          </a:p>
          <a:p>
            <a:pPr>
              <a:buNone/>
            </a:pPr>
            <a:r>
              <a:rPr lang="ru-RU" sz="1200" dirty="0" smtClean="0"/>
              <a:t>Авторы являются экспертами в вопросе быстрого прогнозирования будущего. Атлас поможет выбрать профессию и расскажет о навыках, необходимых для её приобретения. Создателями Атласа были выявлены 25 отраслей, в которых прогнозируются кадровые и профессиональные перемены. До 2030 г появится 186 новых профессий, а 57 профессий исчезнет. На основе исследований, описанных в Атласе, будет меняться система образования страны. Здесь можно найти готовые </a:t>
            </a:r>
            <a:r>
              <a:rPr lang="ru-RU" sz="1200" dirty="0" err="1" smtClean="0"/>
              <a:t>профориентационные</a:t>
            </a:r>
            <a:r>
              <a:rPr lang="ru-RU" sz="1200" dirty="0" smtClean="0"/>
              <a:t> игры, уроки, внеклассные мероприятия. Атлас поможет не только определиться с выбором профессии, но и  подскажет, куда можно устроиться на работу. Этот сайт может быть полезен абсолютно любому участнику школьного образовательного процесса: учителю, классному руководителю, педагогу-психологу, любому учащемуся, в том числе с ОВЗ. Любой пользователь этого сайта познакомится с профессиями будущего, узнает потребности рынка труда, подберёт для себя возможную перспективу.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 smtClean="0"/>
              <a:t>* Для перехода на сайт кликните картинку.</a:t>
            </a:r>
          </a:p>
          <a:p>
            <a:pPr>
              <a:buNone/>
            </a:pPr>
            <a:endParaRPr lang="ru-RU" sz="1200" dirty="0"/>
          </a:p>
        </p:txBody>
      </p:sp>
      <p:pic>
        <p:nvPicPr>
          <p:cNvPr id="9" name="Содержимое 8" descr="Снимок.JPG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37878" y="1691481"/>
            <a:ext cx="3291840" cy="4309287"/>
          </a:xfrm>
        </p:spPr>
      </p:pic>
      <p:cxnSp>
        <p:nvCxnSpPr>
          <p:cNvPr id="16" name="Shape 15"/>
          <p:cNvCxnSpPr>
            <a:endCxn id="9" idx="2"/>
          </p:cNvCxnSpPr>
          <p:nvPr/>
        </p:nvCxnSpPr>
        <p:spPr>
          <a:xfrm flipV="1">
            <a:off x="4045290" y="6000768"/>
            <a:ext cx="3238508" cy="5715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1422</Words>
  <PresentationFormat>Экран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Муниципальное общеобразовательное учреждение  средняя общеобразовательная школа № 10 имени атамана С.И. Белого город-курорт Сочи</vt:lpstr>
      <vt:lpstr>В широком смысле онлайн сервисы – это сайты, предоставляющие услуги различного характера. </vt:lpstr>
      <vt:lpstr> Актуальность проблемы реализации онлайн-обучения обусловлена рядом причин:  </vt:lpstr>
      <vt:lpstr>Преимущества образовательных онлайн-сервисов </vt:lpstr>
      <vt:lpstr>Тенденция расширения возможностей онлайн-образования именно для подростков и детей</vt:lpstr>
      <vt:lpstr>Профессиональная самореализация личности – одна из ключевых проблем, изучаемых представителями психологии, философии, социологии, культурологии и педагогики. </vt:lpstr>
      <vt:lpstr>Профориентационные онлайн-сервисы имеют ряд преимуществ: </vt:lpstr>
      <vt:lpstr>Чем могут быть представлены профориентационные онлайн-сервисы? </vt:lpstr>
      <vt:lpstr>«Атлас новых профессий» </vt:lpstr>
      <vt:lpstr>Учёба.ру </vt:lpstr>
      <vt:lpstr>Центр профессионального образования Самарской области </vt:lpstr>
      <vt:lpstr>«Смартия» </vt:lpstr>
      <vt:lpstr>«Время выбирать профессию» </vt:lpstr>
      <vt:lpstr>Prof.BiografGuru.ru </vt:lpstr>
      <vt:lpstr>«Профориентатор»</vt:lpstr>
      <vt:lpstr>Сайт «Методический кабинет профориентации» известного психолога-профконсультанта  Г.В. Резапкиной</vt:lpstr>
      <vt:lpstr>Дистанционный конкурс  «Город мастеров». </vt:lpstr>
      <vt:lpstr>Конкурс «ПрофиMIX»</vt:lpstr>
      <vt:lpstr>Подводя итоги своего выступления, хочу сказать, что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28</cp:revision>
  <dcterms:created xsi:type="dcterms:W3CDTF">2017-12-18T09:49:18Z</dcterms:created>
  <dcterms:modified xsi:type="dcterms:W3CDTF">2017-12-18T15:06:09Z</dcterms:modified>
</cp:coreProperties>
</file>