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77" r:id="rId2"/>
    <p:sldId id="279" r:id="rId3"/>
    <p:sldId id="280" r:id="rId4"/>
    <p:sldId id="281" r:id="rId5"/>
    <p:sldId id="289" r:id="rId6"/>
    <p:sldId id="283" r:id="rId7"/>
    <p:sldId id="282" r:id="rId8"/>
    <p:sldId id="286" r:id="rId9"/>
    <p:sldId id="288" r:id="rId10"/>
    <p:sldId id="287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2F5597"/>
    <a:srgbClr val="992F5F"/>
    <a:srgbClr val="4472C4"/>
    <a:srgbClr val="CE9298"/>
    <a:srgbClr val="43BB8D"/>
    <a:srgbClr val="E2F0D9"/>
    <a:srgbClr val="70AD47"/>
    <a:srgbClr val="F8CBAD"/>
    <a:srgbClr val="E1A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23F1-5AC6-4390-BD1A-5E2DAED99216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D28ED-DB0A-4801-B23B-B1690F77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9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0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8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1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3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9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2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3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6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0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D9F1-2AFA-4309-BCF3-6EA4A0FDD5E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E984-A676-47F7-B2BA-F21C9E5E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3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22255"/>
            <a:ext cx="12158653" cy="68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:\Doc\Мероприятия\2018-08-24 Августовская конференция\Банер\Image00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522" y="1060756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Doc\Мероприятия\2018-08-24 Августовская конференция\Банер\Image00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30" y="4340607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D:\Doc\Мероприятия\2018-08-24 Августовская конференция\Банер\Image00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32" y="1477649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D:\Doc\Мероприятия\2018-08-24 Августовская конференция\Банер\Image000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3" y="3730662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D:\Doc\Мероприятия\2018-08-24 Августовская конференция\Банер\Image0000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3" y="2376317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D:\Doc\Мероприятия\2018-08-24 Августовская конференция\Банер\Image0000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689" y="2510771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D:\Doc\Мероприятия\2018-08-24 Августовская конференция\Банер\Image0000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31" y="2986261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D:\Doc\Мероприятия\2018-08-24 Августовская конференция\Банер\Image000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501" y="3830831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D:\Doc\Мероприятия\2018-08-24 Августовская конференция\Банер\Image000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420" y="5207507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D:\Doc\Мероприятия\2018-08-24 Августовская конференция\Банер\Image000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3" y="923587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X:\Логотип МОН_new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3940" r="12512" b="15335"/>
          <a:stretch/>
        </p:blipFill>
        <p:spPr bwMode="auto">
          <a:xfrm>
            <a:off x="264702" y="104992"/>
            <a:ext cx="1154272" cy="11387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283870" y="6339757"/>
            <a:ext cx="1554874" cy="415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октября  2017 года</a:t>
            </a: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Краснодар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0542" y="412826"/>
            <a:ext cx="6946656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МОЛОДЁЖНОЙ ПОЛИТИКИ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04529" y="300384"/>
            <a:ext cx="0" cy="875509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8"/>
          <p:cNvSpPr txBox="1">
            <a:spLocks/>
          </p:cNvSpPr>
          <p:nvPr/>
        </p:nvSpPr>
        <p:spPr>
          <a:xfrm>
            <a:off x="192710" y="1845688"/>
            <a:ext cx="7199134" cy="237571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99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 особенностях </a:t>
            </a:r>
            <a:r>
              <a:rPr lang="ru-RU" sz="31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государственной итоговой аттестации в 2019 году»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>
              <a:defRPr/>
            </a:pPr>
            <a:r>
              <a:rPr lang="ru-RU" b="1" kern="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Гардымова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ru-RU" b="1" kern="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Руженна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Анатольевна, </a:t>
            </a:r>
          </a:p>
          <a:p>
            <a:pPr algn="r"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начальник отдела государственной итоговой </a:t>
            </a:r>
            <a:endParaRPr lang="ru-RU" b="1" kern="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algn="r">
              <a:defRPr/>
            </a:pP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аттестации в управлении общего образования</a:t>
            </a:r>
            <a:endParaRPr lang="ru-RU" b="1" kern="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36" name="Заголовок 8"/>
          <p:cNvSpPr txBox="1">
            <a:spLocks/>
          </p:cNvSpPr>
          <p:nvPr/>
        </p:nvSpPr>
        <p:spPr>
          <a:xfrm>
            <a:off x="9086250" y="6164671"/>
            <a:ext cx="3074608" cy="503939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г. Краснодар</a:t>
            </a:r>
          </a:p>
          <a:p>
            <a:r>
              <a:rPr lang="ru-RU" sz="16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18.01.2019</a:t>
            </a:r>
            <a:endParaRPr lang="ru-RU" sz="1600" b="1" kern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pic>
        <p:nvPicPr>
          <p:cNvPr id="37" name="Picture 4" descr="ГербКубани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564044" y="122833"/>
            <a:ext cx="555586" cy="668487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6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36757"/>
            <a:ext cx="10753195" cy="8338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Горячая линия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86" y="17913"/>
            <a:ext cx="1807253" cy="10004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7238" y="1766170"/>
            <a:ext cx="96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995" y="1323704"/>
            <a:ext cx="1080000" cy="10672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62" y="3497215"/>
            <a:ext cx="1080000" cy="10291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391222" y="1277778"/>
            <a:ext cx="8508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Задать вопросы о ЕГЭ можно по телефону горячей линии в Краснодарском крае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9044" y="2390998"/>
            <a:ext cx="77528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нормативно-правовым вопросам проведения </a:t>
            </a:r>
            <a:r>
              <a:rPr lang="ru-RU" sz="3200" b="1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ГИА-11</a:t>
            </a:r>
          </a:p>
          <a:p>
            <a:pPr algn="ctr"/>
            <a:r>
              <a:rPr lang="ru-RU" sz="4000" b="1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(918) 189 - 99 – 02</a:t>
            </a:r>
            <a:endParaRPr lang="ru-RU" sz="4000" b="1" dirty="0">
              <a:solidFill>
                <a:srgbClr val="99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формирования РИС ГИА-11 и обработки экзаменационных работ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(861) 236-45-77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rgbClr val="99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/>
          <a:srcRect l="12946" t="20274" r="55103" b="8311"/>
          <a:stretch/>
        </p:blipFill>
        <p:spPr>
          <a:xfrm>
            <a:off x="8605120" y="2135502"/>
            <a:ext cx="3637280" cy="4572916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0" y="1154325"/>
            <a:ext cx="656605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6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977478" y="1063941"/>
            <a:ext cx="1440000" cy="1440000"/>
            <a:chOff x="891214" y="1063941"/>
            <a:chExt cx="1440000" cy="1440000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891214" y="1063941"/>
              <a:ext cx="1440000" cy="1440000"/>
            </a:xfrm>
            <a:prstGeom prst="flowChartConnector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1071214" y="1243941"/>
              <a:ext cx="1080000" cy="1080000"/>
            </a:xfrm>
            <a:prstGeom prst="flowChartConnector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1251214" y="1422418"/>
              <a:ext cx="720000" cy="72000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36757"/>
            <a:ext cx="10753195" cy="833846"/>
          </a:xfrm>
        </p:spPr>
        <p:txBody>
          <a:bodyPr>
            <a:noAutofit/>
          </a:bodyPr>
          <a:lstStyle/>
          <a:p>
            <a:r>
              <a:rPr lang="ru-RU" sz="2800" dirty="0"/>
              <a:t>Что нужно знать о своих правах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ЕГЭ </a:t>
            </a:r>
            <a:r>
              <a:rPr lang="ru-RU" sz="2800" dirty="0" smtClean="0"/>
              <a:t>и </a:t>
            </a:r>
            <a:r>
              <a:rPr lang="ru-RU" sz="2800" dirty="0"/>
              <a:t>как действовать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86" y="17913"/>
            <a:ext cx="1807253" cy="1000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696" t="5873" r="11518" b="10793"/>
          <a:stretch/>
        </p:blipFill>
        <p:spPr>
          <a:xfrm>
            <a:off x="5348376" y="2563820"/>
            <a:ext cx="6843623" cy="4177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6103" y="1366919"/>
            <a:ext cx="4304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экзамена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9535" y="2694232"/>
            <a:ext cx="4990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Сдать ЕГЭ досрочно (но не ранее 1 марта)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57" y="4736469"/>
            <a:ext cx="1015628" cy="978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478" y="3919595"/>
            <a:ext cx="8545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с ОВЗ могут сдать экзамены не только </a:t>
            </a:r>
          </a:p>
          <a:p>
            <a:r>
              <a:rPr lang="ru-RU" sz="2800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школе, но в больнице и на дому. </a:t>
            </a:r>
          </a:p>
          <a:p>
            <a:r>
              <a:rPr lang="ru-RU" sz="2800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проведения ЕГЭ на дому нужны: </a:t>
            </a:r>
          </a:p>
          <a:p>
            <a:r>
              <a:rPr lang="ru-RU" sz="2800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медицинской организации и рекомендации психолого-медико-педагогической комиссии</a:t>
            </a:r>
            <a:endParaRPr lang="ru-RU" sz="2800" dirty="0">
              <a:solidFill>
                <a:srgbClr val="99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237478" y="2920666"/>
            <a:ext cx="681041" cy="633025"/>
          </a:xfrm>
          <a:prstGeom prst="don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7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36757"/>
            <a:ext cx="10753195" cy="833846"/>
          </a:xfrm>
        </p:spPr>
        <p:txBody>
          <a:bodyPr>
            <a:normAutofit/>
          </a:bodyPr>
          <a:lstStyle/>
          <a:p>
            <a:r>
              <a:rPr lang="ru-RU" sz="2800" dirty="0"/>
              <a:t>Новое на ЕГЭ в 2019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86" y="17913"/>
            <a:ext cx="1807253" cy="10004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156" y="1154325"/>
            <a:ext cx="1174134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Можно </a:t>
            </a:r>
            <a:r>
              <a:rPr lang="ru-RU" sz="4000" b="1" dirty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сдавать 5 иностранных языков</a:t>
            </a:r>
            <a:r>
              <a:rPr lang="ru-RU" sz="4000" b="1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4000" b="1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600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dirty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если не изучали тот или иной язык в ОО</a:t>
            </a:r>
            <a:r>
              <a:rPr lang="ru-RU" sz="4000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 smtClean="0">
              <a:solidFill>
                <a:srgbClr val="2A6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ts val="3700"/>
              </a:lnSpc>
            </a:pPr>
            <a:r>
              <a:rPr lang="ru-RU" sz="3600" dirty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Китайский язык               </a:t>
            </a:r>
            <a:r>
              <a:rPr lang="en-US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Испанский язык</a:t>
            </a:r>
          </a:p>
          <a:p>
            <a:pPr>
              <a:lnSpc>
                <a:spcPts val="3700"/>
              </a:lnSpc>
            </a:pPr>
            <a:endParaRPr lang="ru-RU" sz="3600" dirty="0">
              <a:solidFill>
                <a:srgbClr val="2A6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700"/>
              </a:lnSpc>
            </a:pPr>
            <a:r>
              <a:rPr lang="ru-RU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lnSpc>
                <a:spcPts val="3700"/>
              </a:lnSpc>
            </a:pPr>
            <a:r>
              <a:rPr lang="ru-RU" sz="3600" dirty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Французский язык            </a:t>
            </a:r>
            <a:r>
              <a:rPr lang="en-US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Немецкий язык</a:t>
            </a:r>
          </a:p>
          <a:p>
            <a:pPr>
              <a:lnSpc>
                <a:spcPts val="3700"/>
              </a:lnSpc>
            </a:pPr>
            <a:r>
              <a:rPr lang="ru-RU" sz="3600" dirty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600" dirty="0">
              <a:solidFill>
                <a:srgbClr val="2A6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700"/>
              </a:lnSpc>
            </a:pPr>
            <a:endParaRPr lang="ru-RU" sz="3600" dirty="0" smtClean="0">
              <a:solidFill>
                <a:srgbClr val="2A6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2A6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Английский язык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rgbClr val="2A6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1" y="2585992"/>
            <a:ext cx="1340899" cy="13364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37" y="2731436"/>
            <a:ext cx="1446167" cy="1070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" y="3932629"/>
            <a:ext cx="1223231" cy="12545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34" y="3932629"/>
            <a:ext cx="1156909" cy="14316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49" y="5057829"/>
            <a:ext cx="1528947" cy="1528947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23163" y="1222270"/>
            <a:ext cx="1080000" cy="1080000"/>
            <a:chOff x="252230" y="1057526"/>
            <a:chExt cx="1080000" cy="1080000"/>
          </a:xfrm>
        </p:grpSpPr>
        <p:sp>
          <p:nvSpPr>
            <p:cNvPr id="20" name="Блок-схема: узел 19"/>
            <p:cNvSpPr/>
            <p:nvPr/>
          </p:nvSpPr>
          <p:spPr>
            <a:xfrm>
              <a:off x="252230" y="1057526"/>
              <a:ext cx="1080000" cy="1080000"/>
            </a:xfrm>
            <a:prstGeom prst="flowChartConnector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398458" y="1207747"/>
              <a:ext cx="792000" cy="792000"/>
            </a:xfrm>
            <a:prstGeom prst="flowChartConnector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545214" y="1351690"/>
              <a:ext cx="504000" cy="504000"/>
            </a:xfrm>
            <a:prstGeom prst="flowChartConnector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9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36757"/>
            <a:ext cx="10753195" cy="833846"/>
          </a:xfrm>
        </p:spPr>
        <p:txBody>
          <a:bodyPr>
            <a:normAutofit/>
          </a:bodyPr>
          <a:lstStyle/>
          <a:p>
            <a:r>
              <a:rPr lang="ru-RU" sz="2800" dirty="0"/>
              <a:t>Математика на ЕГЭ: или-или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86" y="17913"/>
            <a:ext cx="1807253" cy="100044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55864" y="5406510"/>
            <a:ext cx="2609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11 </a:t>
            </a:r>
            <a:endParaRPr lang="ru-RU" sz="2400" b="1" u="sng" dirty="0" smtClean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</a:t>
            </a:r>
            <a:r>
              <a:rPr lang="ru-RU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ГИА-11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82333" y="5406510"/>
            <a:ext cx="2609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43B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13 </a:t>
            </a:r>
          </a:p>
          <a:p>
            <a:pPr algn="ctr"/>
            <a:r>
              <a:rPr lang="ru-RU" sz="2400" b="1" dirty="0" smtClean="0">
                <a:solidFill>
                  <a:srgbClr val="43B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</a:t>
            </a:r>
            <a:r>
              <a:rPr lang="ru-RU" sz="2400" b="1" dirty="0">
                <a:solidFill>
                  <a:srgbClr val="43B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ГИА-11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579566" y="5406511"/>
            <a:ext cx="2609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CE9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51 </a:t>
            </a:r>
            <a:endParaRPr lang="ru-RU" sz="2400" b="1" u="sng" dirty="0" smtClean="0">
              <a:solidFill>
                <a:srgbClr val="CE9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E9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</a:t>
            </a:r>
            <a:r>
              <a:rPr lang="ru-RU" sz="2400" b="1" dirty="0">
                <a:solidFill>
                  <a:srgbClr val="CE9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ГИА-11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96882" y="1237711"/>
            <a:ext cx="3384000" cy="4168800"/>
            <a:chOff x="3269245" y="573245"/>
            <a:chExt cx="3384000" cy="41688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269245" y="573245"/>
              <a:ext cx="3384000" cy="4168800"/>
              <a:chOff x="3269245" y="573245"/>
              <a:chExt cx="3384000" cy="41688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269245" y="573245"/>
                <a:ext cx="3384000" cy="4168800"/>
              </a:xfrm>
              <a:prstGeom prst="rect">
                <a:avLst/>
              </a:prstGeom>
              <a:noFill/>
              <a:ln w="1905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421645" y="725645"/>
                <a:ext cx="3024000" cy="3808800"/>
              </a:xfrm>
              <a:prstGeom prst="rect">
                <a:avLst/>
              </a:prstGeom>
              <a:noFill/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601645" y="905644"/>
                <a:ext cx="2664000" cy="3448800"/>
              </a:xfrm>
              <a:prstGeom prst="rect">
                <a:avLst/>
              </a:prstGeom>
              <a:solidFill>
                <a:srgbClr val="4472C4"/>
              </a:solidFill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3574045" y="1560110"/>
              <a:ext cx="26640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Необходимо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выбрать уровень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ЕГЭ по математике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(базовый или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профильный)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февраля 2019 года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249933" y="1237711"/>
            <a:ext cx="3384000" cy="4168800"/>
            <a:chOff x="3269245" y="573245"/>
            <a:chExt cx="3384000" cy="3292945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3269245" y="573245"/>
              <a:ext cx="3384000" cy="3292945"/>
              <a:chOff x="3269245" y="573245"/>
              <a:chExt cx="3384000" cy="3292945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3269245" y="573245"/>
                <a:ext cx="3384000" cy="3292945"/>
              </a:xfrm>
              <a:prstGeom prst="rect">
                <a:avLst/>
              </a:prstGeom>
              <a:noFill/>
              <a:ln w="1905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421645" y="725645"/>
                <a:ext cx="3024000" cy="3008580"/>
              </a:xfrm>
              <a:prstGeom prst="rect">
                <a:avLst/>
              </a:prstGeom>
              <a:noFill/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601645" y="867827"/>
                <a:ext cx="2664000" cy="2724215"/>
              </a:xfrm>
              <a:prstGeom prst="rect">
                <a:avLst/>
              </a:prstGeom>
              <a:solidFill>
                <a:srgbClr val="43BB8D"/>
              </a:solidFill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3574045" y="1352772"/>
              <a:ext cx="2664000" cy="13857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прошлых лет,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имеющие аттестат,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могут сдавать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ЕГЭ по математике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базового уровня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102984" y="1237711"/>
            <a:ext cx="3384000" cy="4169681"/>
            <a:chOff x="3269245" y="573245"/>
            <a:chExt cx="3384000" cy="349200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3269245" y="573245"/>
              <a:ext cx="3384000" cy="3492000"/>
              <a:chOff x="3269245" y="573245"/>
              <a:chExt cx="3384000" cy="349200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269245" y="573245"/>
                <a:ext cx="3384000" cy="3492000"/>
              </a:xfrm>
              <a:prstGeom prst="rect">
                <a:avLst/>
              </a:prstGeom>
              <a:noFill/>
              <a:ln w="1905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421645" y="725644"/>
                <a:ext cx="3024000" cy="3189771"/>
              </a:xfrm>
              <a:prstGeom prst="rect">
                <a:avLst/>
              </a:prstGeom>
              <a:noFill/>
              <a:ln w="7620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601645" y="874736"/>
                <a:ext cx="2664000" cy="2888281"/>
              </a:xfrm>
              <a:prstGeom prst="rect">
                <a:avLst/>
              </a:prstGeom>
              <a:solidFill>
                <a:srgbClr val="CE929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3511645" y="1103645"/>
              <a:ext cx="2844000" cy="238423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случае получения</a:t>
              </a:r>
            </a:p>
            <a:p>
              <a:pPr algn="ctr"/>
              <a:r>
                <a:rPr lang="ru-RU" sz="17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неудовлетворительного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результата можно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изменить выбранный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ранее уровень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ЕГЭ по математике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повторной сдачи ЕГЭ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резервные сроки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 июне 2019 года)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4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36757"/>
            <a:ext cx="10753195" cy="833846"/>
          </a:xfrm>
        </p:spPr>
        <p:txBody>
          <a:bodyPr>
            <a:noAutofit/>
          </a:bodyPr>
          <a:lstStyle/>
          <a:p>
            <a:r>
              <a:rPr lang="ru-RU" sz="2800" u="sng" dirty="0"/>
              <a:t>ДО 1 ФЕВРАЛЯ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выпускник и его семья могут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86" y="17913"/>
            <a:ext cx="1807253" cy="1000443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329807" y="1573434"/>
            <a:ext cx="1080000" cy="1080000"/>
            <a:chOff x="252230" y="1057526"/>
            <a:chExt cx="1080000" cy="1080000"/>
          </a:xfrm>
        </p:grpSpPr>
        <p:sp>
          <p:nvSpPr>
            <p:cNvPr id="30" name="Блок-схема: узел 29"/>
            <p:cNvSpPr/>
            <p:nvPr/>
          </p:nvSpPr>
          <p:spPr>
            <a:xfrm>
              <a:off x="252230" y="1057526"/>
              <a:ext cx="1080000" cy="1080000"/>
            </a:xfrm>
            <a:prstGeom prst="flowChartConnector">
              <a:avLst/>
            </a:prstGeom>
            <a:noFill/>
            <a:ln w="190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398458" y="1201526"/>
              <a:ext cx="792000" cy="792000"/>
            </a:xfrm>
            <a:prstGeom prst="flowChartConnector">
              <a:avLst/>
            </a:prstGeom>
            <a:noFill/>
            <a:ln w="762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545214" y="1345526"/>
              <a:ext cx="504000" cy="504000"/>
            </a:xfrm>
            <a:prstGeom prst="flowChartConnector">
              <a:avLst/>
            </a:prstGeom>
            <a:solidFill>
              <a:srgbClr val="4472C4"/>
            </a:solidFill>
            <a:ln w="762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1899919" y="1573434"/>
            <a:ext cx="9925859" cy="1080000"/>
          </a:xfrm>
          <a:prstGeom prst="roundRect">
            <a:avLst/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4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предметы в соответствии с перечнями вступительных   испытаний, размещёнными на сайтах </a:t>
            </a:r>
            <a:r>
              <a:rPr lang="ru-RU" altLang="ru-RU" sz="2400" b="1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ВУЗов </a:t>
            </a:r>
            <a:endParaRPr lang="ru-RU" sz="24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29807" y="3063055"/>
            <a:ext cx="1080000" cy="1080000"/>
            <a:chOff x="252230" y="1057526"/>
            <a:chExt cx="1080000" cy="1080000"/>
          </a:xfrm>
        </p:grpSpPr>
        <p:sp>
          <p:nvSpPr>
            <p:cNvPr id="34" name="Блок-схема: узел 33"/>
            <p:cNvSpPr/>
            <p:nvPr/>
          </p:nvSpPr>
          <p:spPr>
            <a:xfrm>
              <a:off x="252230" y="1057526"/>
              <a:ext cx="1080000" cy="1080000"/>
            </a:xfrm>
            <a:prstGeom prst="flowChartConnector">
              <a:avLst/>
            </a:prstGeom>
            <a:noFill/>
            <a:ln w="19050">
              <a:solidFill>
                <a:srgbClr val="43B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398458" y="1201526"/>
              <a:ext cx="792000" cy="792000"/>
            </a:xfrm>
            <a:prstGeom prst="flowChartConnector">
              <a:avLst/>
            </a:prstGeom>
            <a:noFill/>
            <a:ln w="76200">
              <a:solidFill>
                <a:srgbClr val="43B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545214" y="1345526"/>
              <a:ext cx="504000" cy="504000"/>
            </a:xfrm>
            <a:prstGeom prst="flowChartConnector">
              <a:avLst/>
            </a:prstGeom>
            <a:solidFill>
              <a:srgbClr val="43BB8D"/>
            </a:solidFill>
            <a:ln w="76200">
              <a:solidFill>
                <a:srgbClr val="43B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1899919" y="3063055"/>
            <a:ext cx="9925859" cy="1080000"/>
          </a:xfrm>
          <a:prstGeom prst="roundRect">
            <a:avLst/>
          </a:prstGeom>
          <a:noFill/>
          <a:ln w="28575">
            <a:solidFill>
              <a:srgbClr val="43B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400" b="1" dirty="0">
                <a:solidFill>
                  <a:srgbClr val="43B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решение об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окончательном избыточном перечне предметов </a:t>
            </a:r>
            <a:r>
              <a:rPr lang="ru-RU" altLang="ru-RU" sz="2400" b="1" dirty="0">
                <a:solidFill>
                  <a:srgbClr val="43B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сдачи ЕГЭ</a:t>
            </a:r>
            <a:endParaRPr lang="ru-RU" sz="2400" b="1" dirty="0">
              <a:solidFill>
                <a:srgbClr val="43B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29807" y="4808958"/>
            <a:ext cx="1080000" cy="1080000"/>
            <a:chOff x="252230" y="1057526"/>
            <a:chExt cx="1080000" cy="1080000"/>
          </a:xfrm>
        </p:grpSpPr>
        <p:sp>
          <p:nvSpPr>
            <p:cNvPr id="39" name="Блок-схема: узел 38"/>
            <p:cNvSpPr/>
            <p:nvPr/>
          </p:nvSpPr>
          <p:spPr>
            <a:xfrm>
              <a:off x="252230" y="1057526"/>
              <a:ext cx="1080000" cy="1080000"/>
            </a:xfrm>
            <a:prstGeom prst="flowChartConnector">
              <a:avLst/>
            </a:prstGeom>
            <a:noFill/>
            <a:ln w="1905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Блок-схема: узел 39"/>
            <p:cNvSpPr/>
            <p:nvPr/>
          </p:nvSpPr>
          <p:spPr>
            <a:xfrm>
              <a:off x="398458" y="1201526"/>
              <a:ext cx="792000" cy="792000"/>
            </a:xfrm>
            <a:prstGeom prst="flowChartConnector">
              <a:avLst/>
            </a:prstGeom>
            <a:noFill/>
            <a:ln w="7620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40"/>
            <p:cNvSpPr/>
            <p:nvPr/>
          </p:nvSpPr>
          <p:spPr>
            <a:xfrm>
              <a:off x="545214" y="1345526"/>
              <a:ext cx="504000" cy="504000"/>
            </a:xfrm>
            <a:prstGeom prst="flowChartConnector">
              <a:avLst/>
            </a:prstGeom>
            <a:solidFill>
              <a:srgbClr val="70AD47"/>
            </a:solidFill>
            <a:ln w="7620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1899919" y="4601918"/>
            <a:ext cx="9925859" cy="1494081"/>
          </a:xfrm>
          <a:prstGeom prst="roundRect">
            <a:avLst/>
          </a:prstGeom>
          <a:noFill/>
          <a:ln w="28575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4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31 января 2019 года </a:t>
            </a:r>
            <a:r>
              <a:rPr lang="ru-RU" altLang="ru-RU" sz="24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заявление           </a:t>
            </a:r>
            <a:r>
              <a:rPr lang="ru-RU" altLang="ru-RU" sz="24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новой форме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окончательным выбором предметов </a:t>
            </a:r>
            <a:endParaRPr lang="ru-RU" altLang="ru-RU" sz="2400" b="1" dirty="0" smtClean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4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4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несовершеннолетних подпись родителей на заявлении обязательна)</a:t>
            </a:r>
            <a:endParaRPr lang="ru-RU" sz="24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36757"/>
            <a:ext cx="10753195" cy="833846"/>
          </a:xfrm>
        </p:spPr>
        <p:txBody>
          <a:bodyPr>
            <a:normAutofit/>
          </a:bodyPr>
          <a:lstStyle/>
          <a:p>
            <a:r>
              <a:rPr lang="ru-RU" sz="2800" dirty="0"/>
              <a:t>Нарушил правила - потерял 2 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86" y="17913"/>
            <a:ext cx="1807253" cy="1000443"/>
          </a:xfrm>
          <a:prstGeom prst="rect">
            <a:avLst/>
          </a:prstGeom>
        </p:spPr>
      </p:pic>
      <p:pic>
        <p:nvPicPr>
          <p:cNvPr id="19" name="Picture 10" descr="https://st.depositphotos.com/1903923/1678/v/950/depositphotos_16787211-stock-illustration-tear-off-calenda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6"/>
          <a:stretch/>
        </p:blipFill>
        <p:spPr bwMode="auto">
          <a:xfrm>
            <a:off x="4277521" y="2094726"/>
            <a:ext cx="1669458" cy="19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858037" y="2789136"/>
            <a:ext cx="107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A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400" b="1" dirty="0">
              <a:solidFill>
                <a:srgbClr val="9A36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s://st.depositphotos.com/1903923/1678/v/950/depositphotos_16787211-stock-illustration-tear-off-calenda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6"/>
          <a:stretch/>
        </p:blipFill>
        <p:spPr bwMode="auto">
          <a:xfrm>
            <a:off x="2394929" y="1831874"/>
            <a:ext cx="1669458" cy="19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17699" y="2528724"/>
            <a:ext cx="107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3" y="4146049"/>
            <a:ext cx="1657610" cy="2348706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  <a:ln w="76200"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4" descr="https://myslide.ru/documents_4/35fa6d7f30c5660cbdfdbb31f49fd487/img2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8" b="5907"/>
          <a:stretch/>
        </p:blipFill>
        <p:spPr bwMode="auto">
          <a:xfrm>
            <a:off x="2492690" y="4129933"/>
            <a:ext cx="1679210" cy="2378920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yt3.ggpht.com/a-/AN66SAwB2I-5XygQiK4azAmtZzF8EWNXzs_6uj1efw=s800-mo-c-c0xffffffff-rj-k-n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38" y="4791535"/>
            <a:ext cx="1088967" cy="10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160114" y="1165073"/>
            <a:ext cx="57925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 ГИА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предметам по выбору)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участникам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всем учебным предметам),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чьи результаты были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аннулированы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выявления фактов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Порядка ГИА,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пересдачи предоставляется </a:t>
            </a:r>
          </a:p>
          <a:p>
            <a:pPr algn="ctr"/>
            <a:r>
              <a:rPr lang="ru-RU" sz="2800" b="1" dirty="0" smtClean="0">
                <a:solidFill>
                  <a:srgbClr val="9A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b="1" dirty="0">
                <a:solidFill>
                  <a:srgbClr val="9A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</a:t>
            </a:r>
            <a:r>
              <a:rPr lang="ru-RU" sz="2800" b="1" dirty="0" smtClean="0">
                <a:solidFill>
                  <a:srgbClr val="9A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sz="2800" b="1" dirty="0">
                <a:solidFill>
                  <a:srgbClr val="9A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год с года </a:t>
            </a:r>
          </a:p>
          <a:p>
            <a:pPr algn="ctr"/>
            <a:r>
              <a:rPr lang="ru-RU" sz="2800" b="1" dirty="0">
                <a:solidFill>
                  <a:srgbClr val="9A3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аннулирования результатов</a:t>
            </a:r>
          </a:p>
        </p:txBody>
      </p:sp>
      <p:pic>
        <p:nvPicPr>
          <p:cNvPr id="28" name="Picture 10" descr="https://st.depositphotos.com/1903923/1678/v/950/depositphotos_16787211-stock-illustration-tear-off-calenda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6"/>
          <a:stretch/>
        </p:blipFill>
        <p:spPr bwMode="auto">
          <a:xfrm>
            <a:off x="651755" y="1556343"/>
            <a:ext cx="1669458" cy="19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24716" y="2297891"/>
            <a:ext cx="107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8" descr="https://ozr-shkkur2.edumsko.ru/uploads/1900/1860/section/134601/sinyaya.png?152386730243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96" y="4341342"/>
            <a:ext cx="1845629" cy="18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Выгнутая вверх стрелка 30"/>
          <p:cNvSpPr/>
          <p:nvPr/>
        </p:nvSpPr>
        <p:spPr>
          <a:xfrm rot="805712">
            <a:off x="1395832" y="1035895"/>
            <a:ext cx="4467301" cy="1411544"/>
          </a:xfrm>
          <a:prstGeom prst="curvedDownArrow">
            <a:avLst>
              <a:gd name="adj1" fmla="val 25748"/>
              <a:gd name="adj2" fmla="val 63394"/>
              <a:gd name="adj3" fmla="val 5385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9914"/>
            <a:ext cx="10753195" cy="833846"/>
          </a:xfrm>
        </p:spPr>
        <p:txBody>
          <a:bodyPr>
            <a:normAutofit/>
          </a:bodyPr>
          <a:lstStyle/>
          <a:p>
            <a:r>
              <a:rPr lang="ru-RU" sz="2800" dirty="0"/>
              <a:t>Могут сдать экзамены в сентябре!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86" y="17913"/>
            <a:ext cx="1807253" cy="1000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82183" y="1134492"/>
            <a:ext cx="407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 школ:</a:t>
            </a:r>
            <a:endParaRPr lang="ru-RU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6" y="5521443"/>
            <a:ext cx="1036410" cy="993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9263" y="5602664"/>
            <a:ext cx="607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результатов ЕГЭ - 4 года, </a:t>
            </a:r>
          </a:p>
          <a:p>
            <a:r>
              <a:rPr lang="ru-RU" sz="2400" dirty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 за годом экзамена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9458" y="1989999"/>
            <a:ext cx="9885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прошедшие ГИА по 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учебным предметам: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завершившие экзамен по уважительной причине;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даленные за нарушение Порядка с экзамена по русскому языку или математике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9458" y="3591308"/>
            <a:ext cx="973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Получившие на ГИА неудовлетворительные результаты более чем по одному 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обязательному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учебному предмету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9458" y="4453955"/>
            <a:ext cx="10437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Получившие повторно неудовлетворительный результат по одному из 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предметов на ГИА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185" y="4914159"/>
            <a:ext cx="3748923" cy="1757055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7908" y="2017331"/>
            <a:ext cx="501041" cy="488515"/>
          </a:xfrm>
          <a:prstGeom prst="donut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567908" y="3559659"/>
            <a:ext cx="501041" cy="488515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67907" y="4487247"/>
            <a:ext cx="501041" cy="488515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25488" y="912456"/>
            <a:ext cx="1080000" cy="1080000"/>
            <a:chOff x="252230" y="1057526"/>
            <a:chExt cx="1080000" cy="1080000"/>
          </a:xfrm>
        </p:grpSpPr>
        <p:sp>
          <p:nvSpPr>
            <p:cNvPr id="24" name="Блок-схема: узел 23"/>
            <p:cNvSpPr/>
            <p:nvPr/>
          </p:nvSpPr>
          <p:spPr>
            <a:xfrm>
              <a:off x="252230" y="1057526"/>
              <a:ext cx="1080000" cy="1080000"/>
            </a:xfrm>
            <a:prstGeom prst="flowChartConnector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398458" y="1207747"/>
              <a:ext cx="792000" cy="792000"/>
            </a:xfrm>
            <a:prstGeom prst="flowChartConnector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545214" y="1351690"/>
              <a:ext cx="504000" cy="504000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6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36757"/>
            <a:ext cx="10753195" cy="833846"/>
          </a:xfrm>
        </p:spPr>
        <p:txBody>
          <a:bodyPr>
            <a:normAutofit/>
          </a:bodyPr>
          <a:lstStyle/>
          <a:p>
            <a:r>
              <a:rPr lang="ru-RU" sz="2800" dirty="0"/>
              <a:t>Школьник может!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86" y="17913"/>
            <a:ext cx="1807253" cy="10004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446" y="2762552"/>
            <a:ext cx="2825740" cy="37509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6342" y="1322339"/>
            <a:ext cx="8618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апелляцию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1567" y="2294114"/>
            <a:ext cx="4101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нарушении порядка проведения ЕГЭ в день экзамена, не покидая пункт проведения экзаменов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5776" y="2374038"/>
            <a:ext cx="3720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несогласии с выставленными баллами в течении </a:t>
            </a:r>
          </a:p>
          <a:p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рабочих дней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официального объявления результатов по соответствующему предмету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" y="5758030"/>
            <a:ext cx="753145" cy="7256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58488" y="5459133"/>
            <a:ext cx="9838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рассмотрения апелляции количество выставленных баллов </a:t>
            </a:r>
          </a:p>
          <a:p>
            <a:r>
              <a:rPr lang="ru-RU" sz="2000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изменено как в большую сторону, так и в меньшую сторону! </a:t>
            </a:r>
          </a:p>
          <a:p>
            <a:r>
              <a:rPr lang="ru-RU" sz="2000" dirty="0" smtClean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Черновики, использованные на экзамене, в качестве апелляции не рассматриваются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1567" y="3941949"/>
            <a:ext cx="4417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рассмотрении апелляции можно присутствовать с родителями или законными представителями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601592" y="2372268"/>
            <a:ext cx="501041" cy="488515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5363193" y="2372289"/>
            <a:ext cx="501041" cy="488515"/>
          </a:xfrm>
          <a:prstGeom prst="don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601592" y="4024378"/>
            <a:ext cx="501041" cy="488515"/>
          </a:xfrm>
          <a:prstGeom prst="don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31130" y="1157201"/>
            <a:ext cx="1080000" cy="1080000"/>
            <a:chOff x="252230" y="1057526"/>
            <a:chExt cx="1080000" cy="1080000"/>
          </a:xfrm>
        </p:grpSpPr>
        <p:sp>
          <p:nvSpPr>
            <p:cNvPr id="37" name="Блок-схема: узел 36"/>
            <p:cNvSpPr/>
            <p:nvPr/>
          </p:nvSpPr>
          <p:spPr>
            <a:xfrm>
              <a:off x="252230" y="1057526"/>
              <a:ext cx="1080000" cy="1080000"/>
            </a:xfrm>
            <a:prstGeom prst="flowChartConnector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398458" y="1207747"/>
              <a:ext cx="792000" cy="792000"/>
            </a:xfrm>
            <a:prstGeom prst="flowChartConnector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узел 38"/>
            <p:cNvSpPr/>
            <p:nvPr/>
          </p:nvSpPr>
          <p:spPr>
            <a:xfrm>
              <a:off x="545214" y="1351690"/>
              <a:ext cx="504000" cy="5040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2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Аттестат о среднем общем образовании с </a:t>
            </a:r>
            <a:r>
              <a:rPr lang="ru-RU" sz="2800" dirty="0" smtClean="0"/>
              <a:t>отличием в 2019 году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7036" y="1028700"/>
            <a:ext cx="1128452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</a:rPr>
              <a:t>Аттестат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о среднем общем образовании с отличием и приложение к нему выдаются выпускникам 11 (12) класса, завершившим обучение по образовательным программам среднего общего образования, </a:t>
            </a:r>
            <a:endParaRPr lang="ru-RU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rgbClr val="C00000"/>
                </a:solidFill>
              </a:rPr>
              <a:t>имеющим </a:t>
            </a:r>
            <a:r>
              <a:rPr lang="ru-RU" sz="2300" dirty="0">
                <a:solidFill>
                  <a:srgbClr val="C00000"/>
                </a:solidFill>
              </a:rPr>
              <a:t>итоговые отметки "отлично" по всем учебным предметам учебного плана, </a:t>
            </a:r>
            <a:r>
              <a:rPr lang="ru-RU" sz="2300" dirty="0" err="1">
                <a:solidFill>
                  <a:srgbClr val="C00000"/>
                </a:solidFill>
              </a:rPr>
              <a:t>изучавшимся</a:t>
            </a:r>
            <a:r>
              <a:rPr lang="ru-RU" sz="2300" dirty="0">
                <a:solidFill>
                  <a:srgbClr val="C00000"/>
                </a:solidFill>
              </a:rPr>
              <a:t> на уровне среднего общего образования, </a:t>
            </a:r>
            <a:endParaRPr lang="ru-RU" sz="2300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</a:rPr>
              <a:t>успешно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прошедшим государственную итоговую аттестацию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(без учета результатов, полученных при прохождении повторной государственной итоговой аттестации)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и набравшим:</a:t>
            </a:r>
          </a:p>
          <a:p>
            <a:r>
              <a:rPr lang="ru-RU" sz="2300" b="1" dirty="0" smtClean="0"/>
              <a:t>- </a:t>
            </a:r>
            <a:r>
              <a:rPr lang="ru-RU" sz="2300" b="1" dirty="0" smtClean="0">
                <a:solidFill>
                  <a:srgbClr val="C00000"/>
                </a:solidFill>
              </a:rPr>
              <a:t>не </a:t>
            </a:r>
            <a:r>
              <a:rPr lang="ru-RU" sz="2300" b="1" dirty="0">
                <a:solidFill>
                  <a:srgbClr val="C00000"/>
                </a:solidFill>
              </a:rPr>
              <a:t>менее 70 баллов на ЕГЭ соответственно по русскому языку и математике профильного уровня или 5 баллов на ЕГЭ по математике базового уровня</a:t>
            </a:r>
            <a:r>
              <a:rPr lang="ru-RU" sz="2300" dirty="0">
                <a:solidFill>
                  <a:srgbClr val="C00000"/>
                </a:solidFill>
              </a:rPr>
              <a:t>;</a:t>
            </a:r>
          </a:p>
          <a:p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</a:rPr>
              <a:t>- в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случае прохождения выпускником 11 (12) класса государственной итоговой аттестации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в форме ГВЭ - 5 баллов по обязательным учебным предметам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ru-RU" sz="2300" dirty="0" smtClean="0"/>
              <a:t>- </a:t>
            </a:r>
            <a:r>
              <a:rPr lang="ru-RU" sz="2300" dirty="0" smtClean="0">
                <a:solidFill>
                  <a:srgbClr val="C00000"/>
                </a:solidFill>
              </a:rPr>
              <a:t>в </a:t>
            </a:r>
            <a:r>
              <a:rPr lang="ru-RU" sz="2300" dirty="0">
                <a:solidFill>
                  <a:srgbClr val="C00000"/>
                </a:solidFill>
              </a:rPr>
              <a:t>случае выбора выпускником различных форм прохождения государственной итоговой аттестации (ЕГЭ и ГВЭ) - </a:t>
            </a:r>
            <a:r>
              <a:rPr lang="ru-RU" sz="2300" b="1" dirty="0">
                <a:solidFill>
                  <a:srgbClr val="C00000"/>
                </a:solidFill>
              </a:rPr>
              <a:t>5 баллов по сдаваемому обязательному учебному предмету в форме ГВЭ и ЕГЭ по математике базового уровня, а также не менее 70 баллов по сдаваемому обязательному учебному предмету в форме ЕГЭ</a:t>
            </a:r>
            <a:r>
              <a:rPr lang="ru-RU" sz="2300" dirty="0">
                <a:solidFill>
                  <a:srgbClr val="C00000"/>
                </a:solidFill>
              </a:rPr>
              <a:t>.".</a:t>
            </a:r>
          </a:p>
        </p:txBody>
      </p:sp>
    </p:spTree>
    <p:extLst>
      <p:ext uri="{BB962C8B-B14F-4D97-AF65-F5344CB8AC3E}">
        <p14:creationId xmlns:p14="http://schemas.microsoft.com/office/powerpoint/2010/main" val="20104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681</Words>
  <Application>Microsoft Office PowerPoint</Application>
  <PresentationFormat>Широкоэкранный</PresentationFormat>
  <Paragraphs>109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Что нужно знать о своих правах  на ЕГЭ и как действовать</vt:lpstr>
      <vt:lpstr>Новое на ЕГЭ в 2019 году</vt:lpstr>
      <vt:lpstr>Математика на ЕГЭ: или-или</vt:lpstr>
      <vt:lpstr>ДО 1 ФЕВРАЛЯ  выпускник и его семья могут</vt:lpstr>
      <vt:lpstr>Нарушил правила - потерял 2 года</vt:lpstr>
      <vt:lpstr>Могут сдать экзамены в сентябре!</vt:lpstr>
      <vt:lpstr>Школьник может!</vt:lpstr>
      <vt:lpstr>Аттестат о среднем общем образовании с отличием в 2019 году</vt:lpstr>
      <vt:lpstr>Горячая линия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Сторчак Ольга Анатольевна</dc:creator>
  <cp:lastModifiedBy>Гардымова Руженна Анатольевна</cp:lastModifiedBy>
  <cp:revision>83</cp:revision>
  <cp:lastPrinted>2019-01-11T09:23:55Z</cp:lastPrinted>
  <dcterms:created xsi:type="dcterms:W3CDTF">2018-12-29T08:06:49Z</dcterms:created>
  <dcterms:modified xsi:type="dcterms:W3CDTF">2019-01-18T13:20:16Z</dcterms:modified>
</cp:coreProperties>
</file>