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handoutMasterIdLst>
    <p:handoutMasterId r:id="rId11"/>
  </p:handoutMasterIdLst>
  <p:sldIdLst>
    <p:sldId id="393" r:id="rId2"/>
    <p:sldId id="760" r:id="rId3"/>
    <p:sldId id="761" r:id="rId4"/>
    <p:sldId id="762" r:id="rId5"/>
    <p:sldId id="763" r:id="rId6"/>
    <p:sldId id="764" r:id="rId7"/>
    <p:sldId id="766" r:id="rId8"/>
    <p:sldId id="768" r:id="rId9"/>
  </p:sldIdLst>
  <p:sldSz cx="9144000" cy="5715000" type="screen16x10"/>
  <p:notesSz cx="6797675" cy="9928225"/>
  <p:defaultTextStyle>
    <a:defPPr>
      <a:defRPr lang="ru-RU"/>
    </a:defPPr>
    <a:lvl1pPr marL="0" algn="l" defTabSz="6856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44" algn="l" defTabSz="6856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690" algn="l" defTabSz="6856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536" algn="l" defTabSz="6856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380" algn="l" defTabSz="6856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226" algn="l" defTabSz="6856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071" algn="l" defTabSz="6856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399916" algn="l" defTabSz="6856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2760" algn="l" defTabSz="6856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  <a:srgbClr val="00682F"/>
    <a:srgbClr val="FF99FF"/>
    <a:srgbClr val="CEEAB0"/>
    <a:srgbClr val="FBCDA7"/>
    <a:srgbClr val="00FE73"/>
    <a:srgbClr val="FFABAB"/>
    <a:srgbClr val="00863D"/>
    <a:srgbClr val="006C31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35" autoAdjust="0"/>
    <p:restoredTop sz="96422" autoAdjust="0"/>
  </p:normalViewPr>
  <p:slideViewPr>
    <p:cSldViewPr>
      <p:cViewPr varScale="1">
        <p:scale>
          <a:sx n="102" d="100"/>
          <a:sy n="102" d="100"/>
        </p:scale>
        <p:origin x="-840" y="-9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9956D-CD3D-4EE4-A4FB-6AC41CE2ACF6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3F626-BCCC-449D-9DD4-2E0E4B72E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113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57ECF-D4B8-438D-BE5E-5861956C16B0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EFFB1-305F-400C-A150-84EC20CC4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774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6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44" algn="l" defTabSz="6856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690" algn="l" defTabSz="6856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536" algn="l" defTabSz="6856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380" algn="l" defTabSz="6856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226" algn="l" defTabSz="6856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071" algn="l" defTabSz="6856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9916" algn="l" defTabSz="6856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760" algn="l" defTabSz="6856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EFFB1-305F-400C-A150-84EC20CC48B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943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obrkuban.ru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0" y="16545"/>
            <a:ext cx="9129370" cy="5689312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9" tIns="34285" rIns="68569" bIns="34285" rtlCol="0" anchor="ctr"/>
          <a:lstStyle/>
          <a:p>
            <a:pPr algn="ctr"/>
            <a:endParaRPr lang="ru-RU" sz="140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238500"/>
            <a:ext cx="6858000" cy="825500"/>
          </a:xfrm>
        </p:spPr>
        <p:txBody>
          <a:bodyPr anchor="t" anchorCtr="0"/>
          <a:lstStyle>
            <a:lvl1pPr algn="r">
              <a:defRPr sz="24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4270376"/>
            <a:ext cx="6858000" cy="444500"/>
          </a:xfrm>
        </p:spPr>
        <p:txBody>
          <a:bodyPr/>
          <a:lstStyle>
            <a:lvl1pPr marL="0" indent="0" algn="r">
              <a:buNone/>
              <a:defRPr sz="15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342844" indent="0" algn="ctr">
              <a:buNone/>
            </a:lvl2pPr>
            <a:lvl3pPr marL="685690" indent="0" algn="ctr">
              <a:buNone/>
            </a:lvl3pPr>
            <a:lvl4pPr marL="1028536" indent="0" algn="ctr">
              <a:buNone/>
            </a:lvl4pPr>
            <a:lvl5pPr marL="1371380" indent="0" algn="ctr">
              <a:buNone/>
            </a:lvl5pPr>
            <a:lvl6pPr marL="1714226" indent="0" algn="ctr">
              <a:buNone/>
            </a:lvl6pPr>
            <a:lvl7pPr marL="2057071" indent="0" algn="ctr">
              <a:buNone/>
            </a:lvl7pPr>
            <a:lvl8pPr marL="2399916" indent="0" algn="ctr">
              <a:buNone/>
            </a:lvl8pPr>
            <a:lvl9pPr marL="274276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5295900"/>
            <a:ext cx="2286000" cy="304800"/>
          </a:xfrm>
        </p:spPr>
        <p:txBody>
          <a:bodyPr/>
          <a:lstStyle>
            <a:lvl1pPr>
              <a:defRPr sz="1100"/>
            </a:lvl1pPr>
          </a:lstStyle>
          <a:p>
            <a:fld id="{511444F9-EEB7-4311-B5F1-97FE74C203E6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5295900"/>
            <a:ext cx="3474720" cy="3048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5295900"/>
            <a:ext cx="1219200" cy="304800"/>
          </a:xfrm>
        </p:spPr>
        <p:txBody>
          <a:bodyPr/>
          <a:lstStyle/>
          <a:p>
            <a:fld id="{87FE6D9D-2A0B-43B8-A1C3-81968A25D6E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1837386"/>
            <a:ext cx="7315200" cy="2269476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8569" tIns="34285" rIns="68569" bIns="34285"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4206876"/>
            <a:ext cx="7315200" cy="5715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8569" tIns="34285" rIns="68569" bIns="34285"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1837386"/>
            <a:ext cx="228600" cy="2269476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8569" tIns="34285" rIns="68569" bIns="34285"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4206876"/>
            <a:ext cx="228600" cy="5715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8569" tIns="34285" rIns="68569" bIns="34285" anchor="ctr"/>
          <a:lstStyle/>
          <a:p>
            <a:pPr algn="ctr" eaLnBrk="1" latinLnBrk="0" hangingPunct="1"/>
            <a:endParaRPr kumimoji="0" lang="en-US"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D:\Pictures\!Рабочки для приветственных адресов\florju_anotherday_pp (5)_cr_cr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16545"/>
            <a:ext cx="9125489" cy="98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 userDrawn="1"/>
        </p:nvSpPr>
        <p:spPr>
          <a:xfrm>
            <a:off x="0" y="16545"/>
            <a:ext cx="9129370" cy="5689312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9" tIns="34285" rIns="68569" bIns="34285" rtlCol="0" anchor="ctr"/>
          <a:lstStyle/>
          <a:p>
            <a:pPr algn="ctr"/>
            <a:endParaRPr lang="ru-RU" sz="14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5" y="2391"/>
            <a:ext cx="7342319" cy="937287"/>
          </a:xfrm>
        </p:spPr>
        <p:txBody>
          <a:bodyPr lIns="26996" tIns="26996" rIns="26996" bIns="26996" anchor="ctr">
            <a:normAutofit/>
          </a:bodyPr>
          <a:lstStyle>
            <a:lvl1pPr algn="ctr">
              <a:defRPr sz="2100" b="1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23118" y="5317773"/>
            <a:ext cx="2289048" cy="304800"/>
          </a:xfrm>
        </p:spPr>
        <p:txBody>
          <a:bodyPr/>
          <a:lstStyle>
            <a:lvl1pPr algn="r">
              <a:defRPr/>
            </a:lvl1pPr>
          </a:lstStyle>
          <a:p>
            <a:fld id="{511444F9-EEB7-4311-B5F1-97FE74C203E6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6D9D-2A0B-43B8-A1C3-81968A25D6EC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3" name="Группа 12"/>
          <p:cNvGrpSpPr/>
          <p:nvPr userDrawn="1"/>
        </p:nvGrpSpPr>
        <p:grpSpPr>
          <a:xfrm>
            <a:off x="76779" y="36260"/>
            <a:ext cx="822814" cy="839626"/>
            <a:chOff x="102371" y="43510"/>
            <a:chExt cx="797222" cy="749970"/>
          </a:xfrm>
        </p:grpSpPr>
        <p:pic>
          <p:nvPicPr>
            <p:cNvPr id="14" name="Picture 2" descr="http://www.minobrkuban.ru/bitrix/templates/adaptive/img/header_logo.png">
              <a:hlinkClick r:id="rId3"/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371" y="98159"/>
              <a:ext cx="797222" cy="695321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ГербКубани"/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 bwMode="auto">
            <a:xfrm>
              <a:off x="272368" y="43510"/>
              <a:ext cx="457226" cy="518322"/>
            </a:xfrm>
            <a:prstGeom prst="rect">
              <a:avLst/>
            </a:prstGeom>
            <a:noFill/>
            <a:ln>
              <a:noFill/>
            </a:ln>
            <a:effectLst>
              <a:outerShdw blurRad="101600" dir="4080000" sx="108000" sy="108000" algn="tl" rotWithShape="0">
                <a:prstClr val="black">
                  <a:alpha val="49000"/>
                </a:prstClr>
              </a:outerShdw>
            </a:effec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825500"/>
          </a:xfrm>
          <a:prstGeom prst="rect">
            <a:avLst/>
          </a:prstGeom>
        </p:spPr>
        <p:txBody>
          <a:bodyPr vert="horz" lIns="68569" tIns="34285" rIns="68569" bIns="34285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016000"/>
            <a:ext cx="8229600" cy="4091940"/>
          </a:xfrm>
          <a:prstGeom prst="rect">
            <a:avLst/>
          </a:prstGeom>
        </p:spPr>
        <p:txBody>
          <a:bodyPr vert="horz" lIns="68569" tIns="34285" rIns="68569" bIns="34285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5296959"/>
            <a:ext cx="2289048" cy="304800"/>
          </a:xfrm>
          <a:prstGeom prst="rect">
            <a:avLst/>
          </a:prstGeom>
        </p:spPr>
        <p:txBody>
          <a:bodyPr vert="horz" lIns="68569" tIns="34285" rIns="68569" bIns="34285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511444F9-EEB7-4311-B5F1-97FE74C203E6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5296959"/>
            <a:ext cx="3505200" cy="304800"/>
          </a:xfrm>
          <a:prstGeom prst="rect">
            <a:avLst/>
          </a:prstGeom>
        </p:spPr>
        <p:txBody>
          <a:bodyPr vert="horz" lIns="68569" tIns="34285" rIns="68569" bIns="34285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5296959"/>
            <a:ext cx="1981200" cy="304800"/>
          </a:xfrm>
          <a:prstGeom prst="rect">
            <a:avLst/>
          </a:prstGeom>
        </p:spPr>
        <p:txBody>
          <a:bodyPr vert="horz" lIns="68569" tIns="34285" rIns="68569" bIns="34285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87FE6D9D-2A0B-43B8-A1C3-81968A25D6E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2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07" indent="-205707" algn="l" rtl="0" eaLnBrk="1" latinLnBrk="0" hangingPunct="1">
        <a:spcBef>
          <a:spcPts val="450"/>
        </a:spcBef>
        <a:buClr>
          <a:schemeClr val="accent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15" indent="-205707" algn="l" rtl="0" eaLnBrk="1" latinLnBrk="0" hangingPunct="1">
        <a:spcBef>
          <a:spcPts val="375"/>
        </a:spcBef>
        <a:buClr>
          <a:schemeClr val="accent2"/>
        </a:buClr>
        <a:buSzPct val="76000"/>
        <a:buFont typeface="Wingdings 3"/>
        <a:buChar char=""/>
        <a:defRPr kumimoji="0" sz="1700" kern="1200">
          <a:solidFill>
            <a:schemeClr val="tx2"/>
          </a:solidFill>
          <a:latin typeface="+mn-lt"/>
          <a:ea typeface="+mn-ea"/>
          <a:cs typeface="+mn-cs"/>
        </a:defRPr>
      </a:lvl2pPr>
      <a:lvl3pPr marL="617120" indent="-171422" algn="l" rtl="0" eaLnBrk="1" latinLnBrk="0" hangingPunct="1">
        <a:spcBef>
          <a:spcPts val="375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2828" indent="-171422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536" indent="-171422" algn="l" rtl="0" eaLnBrk="1" latinLnBrk="0" hangingPunct="1">
        <a:spcBef>
          <a:spcPts val="225"/>
        </a:spcBef>
        <a:buClr>
          <a:schemeClr val="accent2"/>
        </a:buClr>
        <a:buSzPct val="70000"/>
        <a:buFont typeface="Wingdings"/>
        <a:buChar char="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242" indent="-137137" algn="l" rtl="0" eaLnBrk="1" latinLnBrk="0" hangingPunct="1">
        <a:spcBef>
          <a:spcPts val="225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371380" indent="-137137" algn="l" rtl="0" eaLnBrk="1" latinLnBrk="0" hangingPunct="1">
        <a:spcBef>
          <a:spcPts val="225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1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1508518" indent="-137137" algn="l" rtl="0" eaLnBrk="1" latinLnBrk="0" hangingPunct="1">
        <a:spcBef>
          <a:spcPts val="225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1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1645656" indent="-137137" algn="l" rtl="0" eaLnBrk="1" latinLnBrk="0" hangingPunct="1">
        <a:spcBef>
          <a:spcPts val="225"/>
        </a:spcBef>
        <a:buClr>
          <a:srgbClr val="9FB8CD"/>
        </a:buClr>
        <a:buSzPct val="75000"/>
        <a:buFont typeface="Wingdings 3"/>
        <a:buChar char=""/>
        <a:defRPr kumimoji="0" lang="en-US" sz="9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6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0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3999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27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5.png"/><Relationship Id="rId5" Type="http://schemas.openxmlformats.org/officeDocument/2006/relationships/image" Target="../media/image20.png"/><Relationship Id="rId10" Type="http://schemas.microsoft.com/office/2007/relationships/hdphoto" Target="../media/hdphoto2.wdp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4355976" y="1561356"/>
            <a:ext cx="3960440" cy="1546567"/>
          </a:xfrm>
          <a:prstGeom prst="rect">
            <a:avLst/>
          </a:prstGeom>
        </p:spPr>
        <p:txBody>
          <a:bodyPr wrap="square" lIns="68569" tIns="34285" rIns="68569" bIns="34285">
            <a:spAutoFit/>
          </a:bodyPr>
          <a:lstStyle/>
          <a:p>
            <a:pPr algn="r">
              <a:spcBef>
                <a:spcPts val="600"/>
              </a:spcBef>
            </a:pPr>
            <a:r>
              <a:rPr lang="ru-RU" sz="3200" b="1" dirty="0">
                <a:latin typeface="Georgia" pitchFamily="18" charset="0"/>
              </a:rPr>
              <a:t>Права и обязанности </a:t>
            </a:r>
            <a:br>
              <a:rPr lang="ru-RU" sz="3200" b="1" dirty="0">
                <a:latin typeface="Georgia" pitchFamily="18" charset="0"/>
              </a:rPr>
            </a:br>
            <a:r>
              <a:rPr lang="ru-RU" sz="3200" b="1" dirty="0">
                <a:latin typeface="Georgia" pitchFamily="18" charset="0"/>
              </a:rPr>
              <a:t>участников ЕГЭ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Georgia" pitchFamily="18" charset="0"/>
              <a:ea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4583761"/>
            <a:ext cx="9144000" cy="86380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69" tIns="34285" rIns="323948" bIns="34285" anchor="ctr"/>
          <a:lstStyle/>
          <a:p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Савельева Светлана Валерьевна, 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начальник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отдела государственного контроля (надзора) в сфере образования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министерства образования, науки и молодёжной политики Краснодарского края</a:t>
            </a:r>
            <a:endParaRPr lang="ru-RU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00855" y="157203"/>
            <a:ext cx="6327535" cy="623237"/>
          </a:xfrm>
          <a:prstGeom prst="rect">
            <a:avLst/>
          </a:prstGeom>
        </p:spPr>
        <p:txBody>
          <a:bodyPr wrap="square" lIns="68569" tIns="34285" rIns="68569" bIns="34285">
            <a:spAutoFit/>
          </a:bodyPr>
          <a:lstStyle/>
          <a:p>
            <a:pPr algn="ctr"/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Министерство образования, науки и молодёжной политики Краснодарского края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05983" y="5454097"/>
            <a:ext cx="1988990" cy="221207"/>
          </a:xfrm>
          <a:prstGeom prst="rect">
            <a:avLst/>
          </a:prstGeom>
          <a:noFill/>
        </p:spPr>
        <p:txBody>
          <a:bodyPr wrap="none" lIns="51427" tIns="25714" rIns="51427" bIns="25714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</a:rPr>
              <a:t>18 января 2019, г</a:t>
            </a:r>
            <a:r>
              <a:rPr lang="ru-RU" sz="1100" b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</a:rPr>
              <a:t>Краснодар </a:t>
            </a:r>
            <a:endParaRPr lang="ru-RU" sz="11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AutoShape 2"/>
          <p:cNvSpPr>
            <a:spLocks noChangeAspect="1" noChangeArrowheads="1"/>
          </p:cNvSpPr>
          <p:nvPr/>
        </p:nvSpPr>
        <p:spPr bwMode="auto">
          <a:xfrm>
            <a:off x="63500" y="-14446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Picture 2" descr="D:\Doc\Мероприятия\2014-02-25 Краевое родительское собрание\Информационные плакаты ЕГЭ\in_img_201113_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34"/>
          <a:stretch/>
        </p:blipFill>
        <p:spPr bwMode="auto">
          <a:xfrm>
            <a:off x="218053" y="2734436"/>
            <a:ext cx="1199772" cy="15028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Doc\Мероприятия\2014-02-25 Краевое родительское собрание\Информационные плакаты ЕГЭ\in_img_201113_2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52"/>
          <a:stretch/>
        </p:blipFill>
        <p:spPr bwMode="auto">
          <a:xfrm>
            <a:off x="1499681" y="2209428"/>
            <a:ext cx="1272119" cy="161904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D:\Doc\Мероприятия\2015-10-28 Совещание Рособрнадзора в Сочи\ЕГЭ__.pn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43" y="1417340"/>
            <a:ext cx="2001801" cy="105766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58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Не забудьте</a:t>
            </a:r>
          </a:p>
        </p:txBody>
      </p:sp>
      <p:pic>
        <p:nvPicPr>
          <p:cNvPr id="7" name="Picture 2" descr="D:\Doc\Мероприятия\2014-02-25 Краевое родительское собрание\Информационные плакаты ЕГЭ\in_img_201113_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34"/>
          <a:stretch/>
        </p:blipFill>
        <p:spPr bwMode="auto">
          <a:xfrm>
            <a:off x="683568" y="867910"/>
            <a:ext cx="4392488" cy="495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Савельева.DES\Downloads\201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338"/>
            <a:ext cx="1262804" cy="740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292080" y="2387229"/>
            <a:ext cx="3505202" cy="903017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Воду, шоколад, медицинские препараты и питание при необходимости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20072" y="1777380"/>
            <a:ext cx="3505202" cy="364408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ru-RU" sz="1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аудиторию можно взять</a:t>
            </a:r>
            <a:endParaRPr lang="ru-RU" sz="1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68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Участникам ЕГЭ во время экзамена </a:t>
            </a:r>
            <a:r>
              <a:rPr lang="ru-RU" sz="2800" dirty="0" smtClean="0">
                <a:solidFill>
                  <a:srgbClr val="FF0000"/>
                </a:solidFill>
              </a:rPr>
              <a:t>разрешается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5" name="Объект 2"/>
          <p:cNvSpPr>
            <a:spLocks noGrp="1"/>
          </p:cNvSpPr>
          <p:nvPr/>
        </p:nvSpPr>
        <p:spPr>
          <a:xfrm>
            <a:off x="824012" y="2785492"/>
            <a:ext cx="8212484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None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попросить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</a:rPr>
              <a:t>у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организаторов дополнительные бланки ответов и черновиков;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24012" y="1417340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задавать вопросы только по процедуре  экзамена</a:t>
            </a:r>
            <a:endParaRPr lang="ru-RU" sz="1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24012" y="1809318"/>
            <a:ext cx="756084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заменить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</a:rPr>
              <a:t>комплект экзаменационных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материалов в случае его брака      или некомплектности </a:t>
            </a:r>
            <a:endParaRPr lang="ru-RU" sz="1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24012" y="2385382"/>
            <a:ext cx="36574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делать пометки в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КИМах</a:t>
            </a:r>
            <a:endParaRPr lang="ru-RU" sz="1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24012" y="5090909"/>
            <a:ext cx="79244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сдать работу и покинуть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</a:rPr>
              <a:t>ППЭ, не дожидаясь  окончания экзамена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824012" y="4443417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досрочно завершить экзамен по состоянию здоровья и пересдать его в резервный день ;</a:t>
            </a:r>
            <a:endParaRPr lang="ru-RU" sz="1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Picture 4" descr="http://www.qlink.ru/assets/templates/home/img/preimushestva/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38674"/>
            <a:ext cx="264375" cy="26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www.qlink.ru/assets/templates/home/img/preimushestva/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32" y="1819984"/>
            <a:ext cx="277365" cy="277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www.qlink.ru/assets/templates/home/img/preimushestva/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4514264"/>
            <a:ext cx="252316" cy="252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://www.qlink.ru/assets/templates/home/img/preimushestva/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112242"/>
            <a:ext cx="287239" cy="28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ttp://www.qlink.ru/assets/templates/home/img/preimushestva/4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85492"/>
            <a:ext cx="289192" cy="289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ttp://www.qlink.ru/assets/templates/home/img/preimushestva/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12" y="2478723"/>
            <a:ext cx="266698" cy="26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827584" y="3795345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выйти из аудитории при необходимости, в том числе в медицинский кабинет;</a:t>
            </a:r>
            <a:endParaRPr lang="ru-RU" sz="1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9" name="Picture 4" descr="http://www.qlink.ru/assets/templates/home/img/preimushestva/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29318"/>
            <a:ext cx="252317" cy="252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838828" y="1057300"/>
            <a:ext cx="8053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быть допущенным к экзамену при опоздании </a:t>
            </a: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</a:rPr>
              <a:t>(время выполнения работы не продлевается)</a:t>
            </a:r>
            <a:endParaRPr lang="ru-RU" sz="1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3" name="Picture 4" descr="http://www.qlink.ru/assets/templates/home/img/preimushestva/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78634"/>
            <a:ext cx="264375" cy="26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http://www.qlink.ru/assets/templates/home/img/preimushestva/4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12" y="3216379"/>
            <a:ext cx="256940" cy="256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Объект 2"/>
          <p:cNvSpPr>
            <a:spLocks noGrp="1"/>
          </p:cNvSpPr>
          <p:nvPr/>
        </p:nvSpPr>
        <p:spPr>
          <a:xfrm>
            <a:off x="827584" y="3181826"/>
            <a:ext cx="8212484" cy="53977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None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7200" b="1" dirty="0" smtClean="0">
                <a:solidFill>
                  <a:schemeClr val="tx2">
                    <a:lumMod val="50000"/>
                  </a:schemeClr>
                </a:solidFill>
              </a:rPr>
              <a:t>прослушать аудиозапись своего ответа устной части экзамена по иностранному языку;</a:t>
            </a:r>
          </a:p>
        </p:txBody>
      </p:sp>
    </p:spTree>
    <p:extLst>
      <p:ext uri="{BB962C8B-B14F-4D97-AF65-F5344CB8AC3E}">
        <p14:creationId xmlns:p14="http://schemas.microsoft.com/office/powerpoint/2010/main" val="344389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Участникам ЕГЭ </a:t>
            </a:r>
            <a:r>
              <a:rPr lang="ru-RU" sz="2400" dirty="0" smtClean="0">
                <a:solidFill>
                  <a:srgbClr val="FF0000"/>
                </a:solidFill>
              </a:rPr>
              <a:t>запрещается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7" name="Picture 2" descr="D:\Doc\Мероприятия\2014-02-25 Краевое родительское собрание\Информационные плакаты ЕГЭ\in_img_201113_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52"/>
          <a:stretch/>
        </p:blipFill>
        <p:spPr bwMode="auto">
          <a:xfrm>
            <a:off x="2087486" y="807100"/>
            <a:ext cx="4284714" cy="490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D:\Doc\Мероприятия\2015-10-28 Совещание Рособрнадзора в Сочи\ЕГЭ__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52" y="1057300"/>
            <a:ext cx="1366428" cy="72196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66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Виды ответственности выпускников, </a:t>
            </a:r>
            <a:br>
              <a:rPr lang="ru-RU" dirty="0"/>
            </a:br>
            <a:r>
              <a:rPr lang="ru-RU" dirty="0"/>
              <a:t>нарушивших порядок проведения ЕГЭ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30799" y="1326168"/>
            <a:ext cx="3475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Удаление с экзамена</a:t>
            </a:r>
          </a:p>
        </p:txBody>
      </p:sp>
      <p:sp>
        <p:nvSpPr>
          <p:cNvPr id="4" name="Пятиугольник 3"/>
          <p:cNvSpPr/>
          <p:nvPr/>
        </p:nvSpPr>
        <p:spPr>
          <a:xfrm>
            <a:off x="364105" y="1174604"/>
            <a:ext cx="751511" cy="746792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39827" y="4115828"/>
            <a:ext cx="76526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Отсутствие возможности пересдачи </a:t>
            </a:r>
            <a:r>
              <a:rPr lang="ru-RU" sz="2800" b="1" dirty="0" smtClean="0">
                <a:solidFill>
                  <a:srgbClr val="FF0000"/>
                </a:solidFill>
              </a:rPr>
              <a:t>экзамена по выбору и поступления в вуз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23397" y="2623473"/>
            <a:ext cx="74791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Составление протокола об административной ответственности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364105" y="2686772"/>
            <a:ext cx="751511" cy="746792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364105" y="4323143"/>
            <a:ext cx="751511" cy="746792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376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Динамика удаления с экзаменов</a:t>
            </a:r>
          </a:p>
        </p:txBody>
      </p:sp>
      <p:pic>
        <p:nvPicPr>
          <p:cNvPr id="3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45" y="2434818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Прямая со стрелкой 3"/>
          <p:cNvCxnSpPr/>
          <p:nvPr/>
        </p:nvCxnSpPr>
        <p:spPr>
          <a:xfrm>
            <a:off x="394813" y="2945007"/>
            <a:ext cx="8179973" cy="0"/>
          </a:xfrm>
          <a:prstGeom prst="straightConnector1">
            <a:avLst/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79512" y="965547"/>
            <a:ext cx="25167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Число удалённых участников: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6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91" y="2434818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36" y="2434817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81" y="2434817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26" y="2434817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83" y="2215690"/>
            <a:ext cx="165250" cy="38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229" y="2215690"/>
            <a:ext cx="165250" cy="38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74" y="2215689"/>
            <a:ext cx="165250" cy="38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19" y="2215689"/>
            <a:ext cx="165250" cy="38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364" y="2215689"/>
            <a:ext cx="165250" cy="38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1" descr="Человечик_s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04" y="2048369"/>
            <a:ext cx="131837" cy="306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1" descr="Человечик_s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50" y="2048369"/>
            <a:ext cx="131837" cy="306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1" descr="Человечик_s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95" y="2048368"/>
            <a:ext cx="131837" cy="306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1" descr="Человечик_s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40" y="2048368"/>
            <a:ext cx="131837" cy="306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1" descr="Человечик_s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385" y="2048368"/>
            <a:ext cx="131837" cy="306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1" descr="Человечик_s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06" y="1954423"/>
            <a:ext cx="106328" cy="24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1" descr="Человечик_s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52" y="1954423"/>
            <a:ext cx="106328" cy="24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1" descr="Человечик_s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97" y="1954422"/>
            <a:ext cx="106328" cy="24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1" descr="Человечик_s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942" y="1954422"/>
            <a:ext cx="106328" cy="24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09" y="2215688"/>
            <a:ext cx="165250" cy="38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1" descr="Человечик_s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40" y="1846328"/>
            <a:ext cx="86904" cy="202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1" descr="Человечик_s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86" y="1846328"/>
            <a:ext cx="86904" cy="202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1" descr="Человечик_s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1" y="1846327"/>
            <a:ext cx="86904" cy="202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422" y="2449102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71" y="2434813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232748" y="3048373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2012 год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88932" y="3048373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2013 год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31840" y="3048373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2014 год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83968" y="3048373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2015 год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34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274" y="2463173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320" y="2463173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365" y="2463172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410" y="2463172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455" y="2463172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279" y="2255870"/>
            <a:ext cx="153119" cy="355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325" y="2255870"/>
            <a:ext cx="153119" cy="355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370" y="2255869"/>
            <a:ext cx="153119" cy="355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415" y="2255869"/>
            <a:ext cx="153119" cy="355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690" y="2463170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31" descr="Человечик_sm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963" y="2088814"/>
            <a:ext cx="120493" cy="280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1" descr="Человечик_sm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009" y="2088814"/>
            <a:ext cx="120493" cy="280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31" descr="Человечик_s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384" y="1991085"/>
            <a:ext cx="84072" cy="195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227" y="2255868"/>
            <a:ext cx="153119" cy="355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272841" y="1434766"/>
            <a:ext cx="1050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25</a:t>
            </a:r>
            <a:r>
              <a:rPr lang="ru-RU" dirty="0" smtClean="0">
                <a:solidFill>
                  <a:srgbClr val="C00000"/>
                </a:solidFill>
              </a:rPr>
              <a:t> человек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763688" y="1417340"/>
            <a:ext cx="1050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14</a:t>
            </a:r>
            <a:r>
              <a:rPr lang="ru-RU" dirty="0" smtClean="0">
                <a:solidFill>
                  <a:srgbClr val="C00000"/>
                </a:solidFill>
              </a:rPr>
              <a:t> человек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160848" y="1455164"/>
            <a:ext cx="946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6</a:t>
            </a:r>
            <a:r>
              <a:rPr lang="ru-RU" dirty="0" smtClean="0">
                <a:solidFill>
                  <a:srgbClr val="C00000"/>
                </a:solidFill>
              </a:rPr>
              <a:t> человек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201715" y="1462390"/>
            <a:ext cx="946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6</a:t>
            </a:r>
            <a:r>
              <a:rPr lang="ru-RU" dirty="0" smtClean="0">
                <a:solidFill>
                  <a:srgbClr val="C00000"/>
                </a:solidFill>
              </a:rPr>
              <a:t> человек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364088" y="3033554"/>
            <a:ext cx="841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2016 год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340965" y="1455164"/>
            <a:ext cx="946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6</a:t>
            </a:r>
            <a:r>
              <a:rPr lang="ru-RU" dirty="0" smtClean="0">
                <a:solidFill>
                  <a:srgbClr val="C00000"/>
                </a:solidFill>
              </a:rPr>
              <a:t> человек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389645" y="3049344"/>
            <a:ext cx="841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2017 год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74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462167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895" y="2246143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40" y="2246142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5284" y="2462167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329" y="2462167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TextBox 79"/>
          <p:cNvSpPr txBox="1"/>
          <p:nvPr/>
        </p:nvSpPr>
        <p:spPr>
          <a:xfrm>
            <a:off x="6444208" y="1417338"/>
            <a:ext cx="946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5</a:t>
            </a:r>
            <a:r>
              <a:rPr lang="ru-RU" dirty="0" smtClean="0">
                <a:solidFill>
                  <a:srgbClr val="C00000"/>
                </a:solidFill>
              </a:rPr>
              <a:t> человек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81" name="Picture 2" descr="http://rd.sputnik.ru/?q=apcSN3Ude9n4Y8iI1J9HDs2BKgyp1vfi-12DPpiUCCFJHfBFp4VBxGqWNSBSdTZsIWOblalukHX6Pc6aU1rtZzwvokbmvzN2FSgT9SM9z2C9KQBovmBkrC2GtlKkwQej-X-HOJTYkW9Keb9665x7vWu4YKawVQTjYRJt3lvV0MX4wKkAVOpNDX2fGLOSSnZb6okbj8VejL6C-uoPiaQqghFQFPlUKvyPVVpaPsbUR1cU8yqLmVrKxMV3DghHgWrOj-CiikAHXyDRz95bl-zDeI7wMceQ-dfcX0gDId3NM-TdYjthvAkseS0fJYhI67HCzfmgIPjS5FbE9IUJ4Q6VFq7eG-OZ_aXpi7A8rZQXG7slGU4oqRFIGgfnfLlSFEKlzFvYx__CFyFwG2fTlwg3cL1CLMbomjGGV5Qdoe_Jq7zAefdP6r4uIV7nLOfC54RHhIWbYo49QwmPx2WlV3Nb4gexLv_NPVvfpwZMrcG_dZSUXJS9Wu_-UeEKVQk8TqAFWIhClAS1DWiXgjlAn_wTz_AxqCPQpvhTE86082Yyc4LjhlEZfZsQ4pIE5-SMbPho-obwnbDKsf93bDIkMrtCCNNgjL7W_hMjieYXHuAg8oxZRwVvdX7hSLk5fzUXLE_lVK8c9DOG1F_LS5vUS9rTCK_qx-9kr67LP32nmmCTnBpbFEGTwM4ZvScv5N-IoG09JW5Bn_R7Nrj6mWTQUXGJQYln5llDpso4azHcak-w&amp;key=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40" y="3566335"/>
            <a:ext cx="1347363" cy="18526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Загнутый угол 81"/>
          <p:cNvSpPr/>
          <p:nvPr/>
        </p:nvSpPr>
        <p:spPr>
          <a:xfrm>
            <a:off x="2584223" y="3433564"/>
            <a:ext cx="6308257" cy="2063316"/>
          </a:xfrm>
          <a:prstGeom prst="foldedCorner">
            <a:avLst>
              <a:gd name="adj" fmla="val 11500"/>
            </a:avLst>
          </a:prstGeom>
          <a:solidFill>
            <a:srgbClr val="EDE4F1"/>
          </a:solidFill>
          <a:ln w="63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ru-RU" sz="1600" b="1" dirty="0">
                <a:solidFill>
                  <a:srgbClr val="A379BB">
                    <a:lumMod val="50000"/>
                  </a:srgbClr>
                </a:solidFill>
              </a:rPr>
              <a:t>статья 19.30. </a:t>
            </a:r>
            <a:r>
              <a:rPr lang="ru-RU" sz="1600" dirty="0">
                <a:solidFill>
                  <a:srgbClr val="A379BB">
                    <a:lumMod val="50000"/>
                  </a:srgbClr>
                </a:solidFill>
              </a:rPr>
              <a:t>Нарушение требований к ведению образовательной деятельности и организации образовательного процесса </a:t>
            </a:r>
          </a:p>
          <a:p>
            <a:pPr marL="361950"/>
            <a:r>
              <a:rPr lang="ru-RU" sz="1200" dirty="0">
                <a:solidFill>
                  <a:srgbClr val="A379BB">
                    <a:lumMod val="50000"/>
                  </a:srgbClr>
                </a:solidFill>
              </a:rPr>
              <a:t>4. </a:t>
            </a:r>
            <a:r>
              <a:rPr lang="ru-RU" sz="1200" dirty="0" smtClean="0">
                <a:solidFill>
                  <a:srgbClr val="A379BB">
                    <a:lumMod val="50000"/>
                  </a:srgbClr>
                </a:solidFill>
              </a:rPr>
              <a:t>… нарушение </a:t>
            </a:r>
            <a:r>
              <a:rPr lang="ru-RU" sz="1200" dirty="0">
                <a:solidFill>
                  <a:srgbClr val="A379BB">
                    <a:lumMod val="50000"/>
                  </a:srgbClr>
                </a:solidFill>
              </a:rPr>
              <a:t>установленного законодательством об образовании порядка проведения государственной итоговой аттестации -</a:t>
            </a:r>
          </a:p>
          <a:p>
            <a:pPr marL="361950"/>
            <a:r>
              <a:rPr lang="ru-RU" sz="1200" dirty="0">
                <a:solidFill>
                  <a:srgbClr val="A379BB">
                    <a:lumMod val="50000"/>
                  </a:srgbClr>
                </a:solidFill>
              </a:rPr>
              <a:t>влечет наложение административного штрафа </a:t>
            </a:r>
            <a:endParaRPr lang="ru-RU" sz="1200" dirty="0" smtClean="0">
              <a:solidFill>
                <a:srgbClr val="A379BB">
                  <a:lumMod val="50000"/>
                </a:srgbClr>
              </a:solidFill>
            </a:endParaRPr>
          </a:p>
          <a:p>
            <a:pPr marL="361950"/>
            <a:r>
              <a:rPr lang="ru-RU" sz="1400" dirty="0" smtClean="0">
                <a:solidFill>
                  <a:srgbClr val="A379BB">
                    <a:lumMod val="50000"/>
                  </a:srgbClr>
                </a:solidFill>
              </a:rPr>
              <a:t>на </a:t>
            </a:r>
            <a:r>
              <a:rPr lang="ru-RU" sz="1400" b="1" dirty="0">
                <a:solidFill>
                  <a:srgbClr val="A379BB">
                    <a:lumMod val="50000"/>
                  </a:srgbClr>
                </a:solidFill>
              </a:rPr>
              <a:t>граждан</a:t>
            </a:r>
            <a:r>
              <a:rPr lang="ru-RU" sz="1400" dirty="0">
                <a:solidFill>
                  <a:srgbClr val="A379BB">
                    <a:lumMod val="50000"/>
                  </a:srgbClr>
                </a:solidFill>
              </a:rPr>
              <a:t> в размере от </a:t>
            </a:r>
            <a:r>
              <a:rPr lang="ru-RU" sz="2000" b="1" dirty="0" smtClean="0">
                <a:solidFill>
                  <a:srgbClr val="A379BB">
                    <a:lumMod val="50000"/>
                  </a:srgbClr>
                </a:solidFill>
              </a:rPr>
              <a:t>3 </a:t>
            </a:r>
            <a:r>
              <a:rPr lang="ru-RU" sz="1400" dirty="0">
                <a:solidFill>
                  <a:srgbClr val="A379BB">
                    <a:lumMod val="50000"/>
                  </a:srgbClr>
                </a:solidFill>
              </a:rPr>
              <a:t>до</a:t>
            </a:r>
            <a:r>
              <a:rPr lang="ru-RU" sz="2000" b="1" dirty="0" smtClean="0">
                <a:solidFill>
                  <a:srgbClr val="A379BB">
                    <a:lumMod val="50000"/>
                  </a:srgbClr>
                </a:solidFill>
              </a:rPr>
              <a:t> 5 </a:t>
            </a:r>
            <a:r>
              <a:rPr lang="ru-RU" sz="1400" dirty="0">
                <a:solidFill>
                  <a:srgbClr val="A379BB">
                    <a:lumMod val="50000"/>
                  </a:srgbClr>
                </a:solidFill>
              </a:rPr>
              <a:t>тысяч рублей; </a:t>
            </a:r>
            <a:endParaRPr lang="ru-RU" sz="1400" dirty="0" smtClean="0">
              <a:solidFill>
                <a:srgbClr val="A379BB">
                  <a:lumMod val="50000"/>
                </a:srgbClr>
              </a:solidFill>
            </a:endParaRPr>
          </a:p>
          <a:p>
            <a:pPr marL="361950"/>
            <a:r>
              <a:rPr lang="ru-RU" sz="1400" dirty="0" smtClean="0">
                <a:solidFill>
                  <a:srgbClr val="A379BB">
                    <a:lumMod val="50000"/>
                  </a:srgbClr>
                </a:solidFill>
              </a:rPr>
              <a:t>на </a:t>
            </a:r>
            <a:r>
              <a:rPr lang="ru-RU" sz="1400" b="1" dirty="0">
                <a:solidFill>
                  <a:srgbClr val="A379BB">
                    <a:lumMod val="50000"/>
                  </a:srgbClr>
                </a:solidFill>
              </a:rPr>
              <a:t>должностных лиц </a:t>
            </a:r>
            <a:r>
              <a:rPr lang="ru-RU" sz="1400" dirty="0">
                <a:solidFill>
                  <a:srgbClr val="A379BB">
                    <a:lumMod val="50000"/>
                  </a:srgbClr>
                </a:solidFill>
              </a:rPr>
              <a:t>- от </a:t>
            </a:r>
            <a:r>
              <a:rPr lang="ru-RU" sz="2000" b="1" dirty="0">
                <a:solidFill>
                  <a:srgbClr val="A379BB">
                    <a:lumMod val="50000"/>
                  </a:srgbClr>
                </a:solidFill>
              </a:rPr>
              <a:t>20</a:t>
            </a:r>
            <a:r>
              <a:rPr lang="ru-RU" sz="1400" dirty="0" smtClean="0">
                <a:solidFill>
                  <a:srgbClr val="A379BB">
                    <a:lumMod val="50000"/>
                  </a:srgbClr>
                </a:solidFill>
              </a:rPr>
              <a:t> до </a:t>
            </a:r>
            <a:r>
              <a:rPr lang="ru-RU" sz="2000" b="1" dirty="0">
                <a:solidFill>
                  <a:srgbClr val="A379BB">
                    <a:lumMod val="50000"/>
                  </a:srgbClr>
                </a:solidFill>
              </a:rPr>
              <a:t>40</a:t>
            </a:r>
            <a:r>
              <a:rPr lang="ru-RU" sz="1400" dirty="0" smtClean="0">
                <a:solidFill>
                  <a:srgbClr val="A379BB">
                    <a:lumMod val="50000"/>
                  </a:srgbClr>
                </a:solidFill>
              </a:rPr>
              <a:t> </a:t>
            </a:r>
            <a:r>
              <a:rPr lang="ru-RU" sz="1400" dirty="0">
                <a:solidFill>
                  <a:srgbClr val="A379BB">
                    <a:lumMod val="50000"/>
                  </a:srgbClr>
                </a:solidFill>
              </a:rPr>
              <a:t>тысяч рублей; </a:t>
            </a:r>
            <a:endParaRPr lang="ru-RU" sz="1400" dirty="0" smtClean="0">
              <a:solidFill>
                <a:srgbClr val="A379BB">
                  <a:lumMod val="50000"/>
                </a:srgbClr>
              </a:solidFill>
            </a:endParaRPr>
          </a:p>
          <a:p>
            <a:pPr marL="361950"/>
            <a:r>
              <a:rPr lang="ru-RU" sz="1400" dirty="0" smtClean="0">
                <a:solidFill>
                  <a:srgbClr val="A379BB">
                    <a:lumMod val="50000"/>
                  </a:srgbClr>
                </a:solidFill>
              </a:rPr>
              <a:t>на </a:t>
            </a:r>
            <a:r>
              <a:rPr lang="ru-RU" sz="1400" b="1" dirty="0">
                <a:solidFill>
                  <a:srgbClr val="A379BB">
                    <a:lumMod val="50000"/>
                  </a:srgbClr>
                </a:solidFill>
              </a:rPr>
              <a:t>юридических лиц </a:t>
            </a:r>
            <a:r>
              <a:rPr lang="ru-RU" sz="1400" dirty="0">
                <a:solidFill>
                  <a:srgbClr val="A379BB">
                    <a:lumMod val="50000"/>
                  </a:srgbClr>
                </a:solidFill>
              </a:rPr>
              <a:t>- от </a:t>
            </a:r>
            <a:r>
              <a:rPr lang="ru-RU" sz="2000" b="1" dirty="0">
                <a:solidFill>
                  <a:srgbClr val="A379BB">
                    <a:lumMod val="50000"/>
                  </a:srgbClr>
                </a:solidFill>
              </a:rPr>
              <a:t>50</a:t>
            </a:r>
            <a:r>
              <a:rPr lang="ru-RU" sz="1400" dirty="0" smtClean="0">
                <a:solidFill>
                  <a:srgbClr val="A379BB">
                    <a:lumMod val="50000"/>
                  </a:srgbClr>
                </a:solidFill>
              </a:rPr>
              <a:t> до </a:t>
            </a:r>
            <a:r>
              <a:rPr lang="ru-RU" sz="2000" b="1" dirty="0">
                <a:solidFill>
                  <a:srgbClr val="A379BB">
                    <a:lumMod val="50000"/>
                  </a:srgbClr>
                </a:solidFill>
              </a:rPr>
              <a:t>200</a:t>
            </a:r>
            <a:r>
              <a:rPr lang="ru-RU" sz="1400" dirty="0" smtClean="0">
                <a:solidFill>
                  <a:srgbClr val="A379BB">
                    <a:lumMod val="50000"/>
                  </a:srgbClr>
                </a:solidFill>
              </a:rPr>
              <a:t> </a:t>
            </a:r>
            <a:r>
              <a:rPr lang="ru-RU" sz="1400" dirty="0">
                <a:solidFill>
                  <a:srgbClr val="A379BB">
                    <a:lumMod val="50000"/>
                  </a:srgbClr>
                </a:solidFill>
              </a:rPr>
              <a:t>тысяч рублей.</a:t>
            </a:r>
          </a:p>
        </p:txBody>
      </p:sp>
      <p:pic>
        <p:nvPicPr>
          <p:cNvPr id="83" name="Picture 5" descr="D:\Doc\Мероприятия\2013-03-24 Межрегиональное совещание по ЕГЭ\Доклад\Картинки\Case-Law-photo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58125" b="100000" l="10000" r="825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629097" y="4667113"/>
            <a:ext cx="665163" cy="66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Picture 5" descr="D:\Doc\Мероприятия\2013-03-24 Межрегиональное совещание по ЕГЭ\Доклад\Картинки\Case-Law-photo[1]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>
                        <a14:backgroundMark x1="18750" y1="21250" x2="18750" y2="21250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598973" y="4627125"/>
            <a:ext cx="665163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" name="TextBox 84"/>
          <p:cNvSpPr txBox="1"/>
          <p:nvPr/>
        </p:nvSpPr>
        <p:spPr>
          <a:xfrm>
            <a:off x="7475095" y="3053779"/>
            <a:ext cx="841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2018 год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86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719" y="2439625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7765" y="2439625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7810" y="2439624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273" y="2253399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4318" y="2253399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363" y="2253399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210" y="2462167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" name="TextBox 93"/>
          <p:cNvSpPr txBox="1"/>
          <p:nvPr/>
        </p:nvSpPr>
        <p:spPr>
          <a:xfrm>
            <a:off x="7458379" y="1417340"/>
            <a:ext cx="946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7</a:t>
            </a:r>
            <a:r>
              <a:rPr lang="ru-RU" dirty="0" smtClean="0">
                <a:solidFill>
                  <a:srgbClr val="C00000"/>
                </a:solidFill>
              </a:rPr>
              <a:t> человек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95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773" y="2473822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819" y="2473822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864" y="2473821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909" y="2473821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453" y="2266519"/>
            <a:ext cx="153119" cy="355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499" y="2266519"/>
            <a:ext cx="153119" cy="355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775" y="2446439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821" y="2446439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866" y="2446438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911" y="2446438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455" y="2239136"/>
            <a:ext cx="153119" cy="355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501" y="2239136"/>
            <a:ext cx="153119" cy="355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260" y="2473822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306" y="2473822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351" y="2473821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396" y="2473821"/>
            <a:ext cx="170045" cy="3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940" y="2266519"/>
            <a:ext cx="153119" cy="355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" name="Picture 31" descr="Человечик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986" y="2266519"/>
            <a:ext cx="153119" cy="355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298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Запреты </a:t>
            </a:r>
            <a:r>
              <a:rPr lang="ru-RU" sz="2800" dirty="0" smtClean="0"/>
              <a:t>для организаторов </a:t>
            </a:r>
            <a:r>
              <a:rPr lang="ru-RU" sz="2800" dirty="0"/>
              <a:t>ЕГЭ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97071" y="1675755"/>
            <a:ext cx="43209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Иметь при себе средства связи</a:t>
            </a:r>
          </a:p>
        </p:txBody>
      </p:sp>
      <p:pic>
        <p:nvPicPr>
          <p:cNvPr id="4" name="Picture 2" descr="http://mega-u.ru/sites/default/files/styles/large/public/p1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42" y="1345332"/>
            <a:ext cx="1367367" cy="1362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67744" y="3088349"/>
            <a:ext cx="5199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Оказывать содействие обучающимся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73393" y="4572918"/>
            <a:ext cx="6480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Выносить из аудитории  экзаменационные материалы, фотографировать их</a:t>
            </a:r>
          </a:p>
        </p:txBody>
      </p:sp>
      <p:pic>
        <p:nvPicPr>
          <p:cNvPr id="7" name="Picture 4" descr="http://www.dw.de/image/0,,15673492_401,0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61" r="9981" b="6195"/>
          <a:stretch/>
        </p:blipFill>
        <p:spPr bwMode="auto">
          <a:xfrm>
            <a:off x="559095" y="4225652"/>
            <a:ext cx="1382305" cy="133043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D:\Doc\На сайт\Запрет знак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95" y="4225652"/>
            <a:ext cx="1294267" cy="1294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9" descr="http://images.aif.ru/003/120/eb19e9b53260a1d2a9ba1ac1ad0a798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95" y="3073524"/>
            <a:ext cx="1338385" cy="88937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D:\Doc\На сайт\Запрет знак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95" y="2857500"/>
            <a:ext cx="1294267" cy="1294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07504" y="841276"/>
            <a:ext cx="8928992" cy="47269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Организаторам ЕГЭ ЗАПРЕЩАЕТСЯ: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29191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42289" y="2703612"/>
            <a:ext cx="5059424" cy="502908"/>
          </a:xfrm>
          <a:prstGeom prst="rect">
            <a:avLst/>
          </a:prstGeom>
        </p:spPr>
        <p:txBody>
          <a:bodyPr wrap="none" lIns="71323" tIns="35662" rIns="71323" bIns="35662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itchFamily="18" charset="0"/>
              </a:rPr>
              <a:t>БЛАГОДАРЮ ЗА ВНИМАНИЕ!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+mj-lt"/>
              <a:ea typeface="Roboto" panose="02000000000000000000" pitchFamily="2" charset="0"/>
              <a:cs typeface="Gotham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87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19672</TotalTime>
  <Words>298</Words>
  <Application>Microsoft Office PowerPoint</Application>
  <PresentationFormat>Экран (16:10)</PresentationFormat>
  <Paragraphs>54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Начальная</vt:lpstr>
      <vt:lpstr>Презентация PowerPoint</vt:lpstr>
      <vt:lpstr>Не забудьте</vt:lpstr>
      <vt:lpstr>Участникам ЕГЭ во время экзамена разрешается</vt:lpstr>
      <vt:lpstr>Участникам ЕГЭ запрещается</vt:lpstr>
      <vt:lpstr>Виды ответственности выпускников,  нарушивших порядок проведения ЕГЭ</vt:lpstr>
      <vt:lpstr>Динамика удаления с экзаменов</vt:lpstr>
      <vt:lpstr>Запреты для организаторов ЕГЭ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 Ковалев</dc:creator>
  <cp:lastModifiedBy>Светлана В. Савельева</cp:lastModifiedBy>
  <cp:revision>853</cp:revision>
  <cp:lastPrinted>2017-12-15T12:30:41Z</cp:lastPrinted>
  <dcterms:created xsi:type="dcterms:W3CDTF">2016-04-26T10:13:17Z</dcterms:created>
  <dcterms:modified xsi:type="dcterms:W3CDTF">2019-01-18T16:34:16Z</dcterms:modified>
</cp:coreProperties>
</file>